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60" r:id="rId4"/>
    <p:sldId id="283" r:id="rId5"/>
    <p:sldId id="281" r:id="rId6"/>
    <p:sldId id="262" r:id="rId7"/>
    <p:sldId id="261" r:id="rId8"/>
    <p:sldId id="274" r:id="rId9"/>
    <p:sldId id="279" r:id="rId10"/>
    <p:sldId id="278" r:id="rId11"/>
    <p:sldId id="277" r:id="rId12"/>
    <p:sldId id="275" r:id="rId13"/>
    <p:sldId id="265" r:id="rId14"/>
    <p:sldId id="267" r:id="rId15"/>
    <p:sldId id="268" r:id="rId16"/>
    <p:sldId id="269" r:id="rId17"/>
    <p:sldId id="271" r:id="rId18"/>
    <p:sldId id="266" r:id="rId19"/>
    <p:sldId id="284" r:id="rId2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80"/>
    <p:restoredTop sz="94610"/>
  </p:normalViewPr>
  <p:slideViewPr>
    <p:cSldViewPr snapToGrid="0" snapToObjects="1">
      <p:cViewPr varScale="1">
        <p:scale>
          <a:sx n="107" d="100"/>
          <a:sy n="107" d="100"/>
        </p:scale>
        <p:origin x="5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3177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461894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9607446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37011761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GH"/>
          </a:p>
        </p:txBody>
      </p:sp>
      <p:sp>
        <p:nvSpPr>
          <p:cNvPr id="3" name="Shape 1"/>
          <p:cNvSpPr/>
          <p:nvPr/>
        </p:nvSpPr>
        <p:spPr>
          <a:xfrm>
            <a:off x="0" y="-11877"/>
            <a:ext cx="14630400" cy="8229600"/>
          </a:xfrm>
          <a:prstGeom prst="rect">
            <a:avLst/>
          </a:prstGeom>
          <a:solidFill>
            <a:srgbClr val="252833"/>
          </a:solidFill>
          <a:ln/>
        </p:spPr>
        <p:txBody>
          <a:bodyPr/>
          <a:lstStyle/>
          <a:p>
            <a:endParaRPr lang="en-GH" dirty="0"/>
          </a:p>
        </p:txBody>
      </p:sp>
      <p:sp>
        <p:nvSpPr>
          <p:cNvPr id="4" name="Text 2"/>
          <p:cNvSpPr/>
          <p:nvPr/>
        </p:nvSpPr>
        <p:spPr>
          <a:xfrm>
            <a:off x="6815581" y="2274302"/>
            <a:ext cx="6240263" cy="833199"/>
          </a:xfrm>
          <a:prstGeom prst="rect">
            <a:avLst/>
          </a:prstGeom>
          <a:noFill/>
          <a:ln/>
        </p:spPr>
        <p:txBody>
          <a:bodyPr wrap="none" rtlCol="0" anchor="t"/>
          <a:lstStyle/>
          <a:p>
            <a:pPr marL="0" indent="0">
              <a:lnSpc>
                <a:spcPts val="6561"/>
              </a:lnSpc>
              <a:buNone/>
            </a:pPr>
            <a:r>
              <a:rPr lang="en-US" sz="5249" dirty="0">
                <a:solidFill>
                  <a:srgbClr val="6EB9FC"/>
                </a:solidFill>
                <a:latin typeface="Lora" pitchFamily="34" charset="0"/>
                <a:ea typeface="Lora" pitchFamily="34" charset="-122"/>
                <a:cs typeface="Lora" pitchFamily="34" charset="-120"/>
              </a:rPr>
              <a:t>HR DATA ANALYSIS</a:t>
            </a:r>
            <a:endParaRPr lang="en-US" sz="5249" dirty="0"/>
          </a:p>
        </p:txBody>
      </p:sp>
      <p:sp>
        <p:nvSpPr>
          <p:cNvPr id="5" name="Text 3"/>
          <p:cNvSpPr/>
          <p:nvPr/>
        </p:nvSpPr>
        <p:spPr>
          <a:xfrm>
            <a:off x="6319599" y="3845481"/>
            <a:ext cx="7477601" cy="1066205"/>
          </a:xfrm>
          <a:prstGeom prst="rect">
            <a:avLst/>
          </a:prstGeom>
          <a:noFill/>
          <a:ln/>
        </p:spPr>
        <p:txBody>
          <a:bodyPr wrap="square" rtlCol="0" anchor="t"/>
          <a:lstStyle/>
          <a:p>
            <a:pPr marL="0" indent="0" algn="just">
              <a:lnSpc>
                <a:spcPts val="2799"/>
              </a:lnSpc>
              <a:buNone/>
            </a:pPr>
            <a:r>
              <a:rPr lang="en-US" sz="1750" dirty="0">
                <a:solidFill>
                  <a:srgbClr val="D6E5EF"/>
                </a:solidFill>
                <a:latin typeface="Times New Roman" panose="02020603050405020304" pitchFamily="18" charset="0"/>
                <a:ea typeface="Source Sans Pro" pitchFamily="34" charset="-122"/>
                <a:cs typeface="Times New Roman" panose="02020603050405020304" pitchFamily="18" charset="0"/>
              </a:rPr>
              <a:t>Welcome to the world of HR data analysis, where we uncover insights and make data-driven decisions to improve workplace dynamics and employee satisfaction.</a:t>
            </a:r>
            <a:endParaRPr lang="en-US" sz="1750" dirty="0">
              <a:latin typeface="Times New Roman" panose="02020603050405020304" pitchFamily="18" charset="0"/>
              <a:cs typeface="Times New Roman" panose="02020603050405020304" pitchFamily="18" charset="0"/>
            </a:endParaRPr>
          </a:p>
        </p:txBody>
      </p:sp>
      <p:sp>
        <p:nvSpPr>
          <p:cNvPr id="6" name="Shape 4"/>
          <p:cNvSpPr/>
          <p:nvPr/>
        </p:nvSpPr>
        <p:spPr>
          <a:xfrm>
            <a:off x="6319599" y="5178266"/>
            <a:ext cx="355402" cy="355402"/>
          </a:xfrm>
          <a:prstGeom prst="roundRect">
            <a:avLst>
              <a:gd name="adj" fmla="val 25726039"/>
            </a:avLst>
          </a:prstGeom>
          <a:noFill/>
          <a:ln w="7620">
            <a:solidFill>
              <a:srgbClr val="FFFFFF"/>
            </a:solidFill>
            <a:prstDash val="solid"/>
          </a:ln>
        </p:spPr>
        <p:txBody>
          <a:bodyPr/>
          <a:lstStyle/>
          <a:p>
            <a:endParaRPr lang="en-GH"/>
          </a:p>
        </p:txBody>
      </p:sp>
      <p:pic>
        <p:nvPicPr>
          <p:cNvPr id="7" name="Image 0" descr="preencoded.png"/>
          <p:cNvPicPr>
            <a:picLocks noChangeAspect="1"/>
          </p:cNvPicPr>
          <p:nvPr/>
        </p:nvPicPr>
        <p:blipFill>
          <a:blip r:embed="rId3"/>
          <a:stretch>
            <a:fillRect/>
          </a:stretch>
        </p:blipFill>
        <p:spPr>
          <a:xfrm>
            <a:off x="6327219" y="5185886"/>
            <a:ext cx="340162" cy="340162"/>
          </a:xfrm>
          <a:prstGeom prst="rect">
            <a:avLst/>
          </a:prstGeom>
        </p:spPr>
      </p:pic>
      <p:sp>
        <p:nvSpPr>
          <p:cNvPr id="8" name="Text 5"/>
          <p:cNvSpPr/>
          <p:nvPr/>
        </p:nvSpPr>
        <p:spPr>
          <a:xfrm>
            <a:off x="6786086" y="5161597"/>
            <a:ext cx="2578632" cy="513989"/>
          </a:xfrm>
          <a:prstGeom prst="rect">
            <a:avLst/>
          </a:prstGeom>
          <a:noFill/>
          <a:ln/>
        </p:spPr>
        <p:txBody>
          <a:bodyPr wrap="none" rtlCol="0" anchor="t"/>
          <a:lstStyle/>
          <a:p>
            <a:pPr marL="0" indent="0" algn="l">
              <a:lnSpc>
                <a:spcPts val="3062"/>
              </a:lnSpc>
              <a:buNone/>
            </a:pPr>
            <a:r>
              <a:rPr lang="en-US" sz="2400" b="1" dirty="0">
                <a:solidFill>
                  <a:srgbClr val="D6E5EF"/>
                </a:solidFill>
                <a:latin typeface="Source Sans Pro" pitchFamily="34" charset="0"/>
                <a:ea typeface="Source Sans Pro" pitchFamily="34" charset="-122"/>
                <a:cs typeface="Source Sans Pro" pitchFamily="34" charset="-120"/>
              </a:rPr>
              <a:t>by Abban Justice</a:t>
            </a:r>
            <a:endParaRPr lang="en-US" sz="2400" dirty="0"/>
          </a:p>
        </p:txBody>
      </p:sp>
      <p:pic>
        <p:nvPicPr>
          <p:cNvPr id="9" name="Image 1" descr="preencoded.png"/>
          <p:cNvPicPr>
            <a:picLocks noChangeAspect="1"/>
          </p:cNvPicPr>
          <p:nvPr/>
        </p:nvPicPr>
        <p:blipFill>
          <a:blip r:embed="rId4"/>
          <a:stretch>
            <a:fillRect/>
          </a:stretch>
        </p:blipFill>
        <p:spPr>
          <a:xfrm>
            <a:off x="0" y="-1"/>
            <a:ext cx="5683034" cy="8573985"/>
          </a:xfrm>
          <a:prstGeom prst="rect">
            <a:avLst/>
          </a:prstGeom>
        </p:spPr>
      </p:pic>
      <p:sp>
        <p:nvSpPr>
          <p:cNvPr id="11" name="Text 5">
            <a:extLst>
              <a:ext uri="{FF2B5EF4-FFF2-40B4-BE49-F238E27FC236}">
                <a16:creationId xmlns:a16="http://schemas.microsoft.com/office/drawing/2014/main" id="{C0414708-92DE-B50B-D55D-652A687332A4}"/>
              </a:ext>
            </a:extLst>
          </p:cNvPr>
          <p:cNvSpPr/>
          <p:nvPr/>
        </p:nvSpPr>
        <p:spPr>
          <a:xfrm>
            <a:off x="6675001" y="1027646"/>
            <a:ext cx="6521424" cy="1651379"/>
          </a:xfrm>
          <a:prstGeom prst="rect">
            <a:avLst/>
          </a:prstGeom>
          <a:noFill/>
          <a:ln/>
        </p:spPr>
        <p:txBody>
          <a:bodyPr wrap="none" rtlCol="0" anchor="t"/>
          <a:lstStyle/>
          <a:p>
            <a:pPr marL="0" indent="0" algn="ctr">
              <a:lnSpc>
                <a:spcPts val="3062"/>
              </a:lnSpc>
              <a:buNone/>
            </a:pPr>
            <a:r>
              <a:rPr lang="en-US" sz="3200" b="1" dirty="0">
                <a:solidFill>
                  <a:srgbClr val="D6E5EF"/>
                </a:solidFill>
                <a:latin typeface="Source Sans Pro" pitchFamily="34" charset="0"/>
                <a:ea typeface="Source Sans Pro" pitchFamily="34" charset="-122"/>
              </a:rPr>
              <a:t>DATA SCIENCE INDIVIDUAL PROJECT</a:t>
            </a:r>
          </a:p>
          <a:p>
            <a:pPr marL="0" indent="0" algn="ctr">
              <a:lnSpc>
                <a:spcPts val="3062"/>
              </a:lnSpc>
              <a:buNone/>
            </a:pPr>
            <a:r>
              <a:rPr lang="en-US" sz="3200" b="1" dirty="0">
                <a:solidFill>
                  <a:srgbClr val="D6E5EF"/>
                </a:solidFill>
                <a:latin typeface="Source Sans Pro" pitchFamily="34" charset="0"/>
                <a:ea typeface="Source Sans Pro" pitchFamily="34" charset="-122"/>
              </a:rPr>
              <a:t>MC353070</a:t>
            </a:r>
          </a:p>
        </p:txBody>
      </p:sp>
      <p:sp>
        <p:nvSpPr>
          <p:cNvPr id="10" name="TextBox 9">
            <a:extLst>
              <a:ext uri="{FF2B5EF4-FFF2-40B4-BE49-F238E27FC236}">
                <a16:creationId xmlns:a16="http://schemas.microsoft.com/office/drawing/2014/main" id="{7F9DFF8F-7181-E6A2-2826-4FE9F2BE8F05}"/>
              </a:ext>
            </a:extLst>
          </p:cNvPr>
          <p:cNvSpPr txBox="1"/>
          <p:nvPr/>
        </p:nvSpPr>
        <p:spPr>
          <a:xfrm>
            <a:off x="6327219" y="6848011"/>
            <a:ext cx="7949839" cy="707886"/>
          </a:xfrm>
          <a:prstGeom prst="rect">
            <a:avLst/>
          </a:prstGeom>
          <a:solidFill>
            <a:schemeClr val="accent1">
              <a:lumMod val="75000"/>
            </a:schemeClr>
          </a:solidFill>
        </p:spPr>
        <p:txBody>
          <a:bodyPr wrap="square" rtlCol="0">
            <a:spAutoFit/>
          </a:bodyPr>
          <a:lstStyle/>
          <a:p>
            <a:r>
              <a:rPr lang="en-US" sz="2000" b="1" dirty="0">
                <a:solidFill>
                  <a:schemeClr val="bg2"/>
                </a:solidFill>
                <a:latin typeface="Times New Roman" panose="02020603050405020304" pitchFamily="18" charset="0"/>
                <a:ea typeface="Source Sans Pro" pitchFamily="34" charset="-122"/>
                <a:cs typeface="Times New Roman" panose="02020603050405020304" pitchFamily="18" charset="0"/>
              </a:rPr>
              <a:t>https://www.kaggle.com/datasets/tawfikelmetwally/employee-dataset</a:t>
            </a:r>
          </a:p>
          <a:p>
            <a:endParaRPr lang="en-GH" sz="2000" dirty="0"/>
          </a:p>
        </p:txBody>
      </p:sp>
      <p:sp>
        <p:nvSpPr>
          <p:cNvPr id="12" name="TextBox 11">
            <a:extLst>
              <a:ext uri="{FF2B5EF4-FFF2-40B4-BE49-F238E27FC236}">
                <a16:creationId xmlns:a16="http://schemas.microsoft.com/office/drawing/2014/main" id="{45A0690E-6CD8-CE84-B31E-98A2FC6692BB}"/>
              </a:ext>
            </a:extLst>
          </p:cNvPr>
          <p:cNvSpPr txBox="1"/>
          <p:nvPr/>
        </p:nvSpPr>
        <p:spPr>
          <a:xfrm>
            <a:off x="9033193" y="6303572"/>
            <a:ext cx="2050412" cy="400110"/>
          </a:xfrm>
          <a:prstGeom prst="rect">
            <a:avLst/>
          </a:prstGeom>
          <a:noFill/>
        </p:spPr>
        <p:txBody>
          <a:bodyPr wrap="square" rtlCol="0">
            <a:spAutoFit/>
          </a:bodyPr>
          <a:lstStyle/>
          <a:p>
            <a:r>
              <a:rPr lang="en-US" sz="2000" b="1" dirty="0">
                <a:solidFill>
                  <a:srgbClr val="D6E5EF"/>
                </a:solidFill>
                <a:latin typeface="Times New Roman" panose="02020603050405020304" pitchFamily="18" charset="0"/>
                <a:ea typeface="Source Sans Pro" pitchFamily="34" charset="-122"/>
                <a:cs typeface="Times New Roman" panose="02020603050405020304" pitchFamily="18" charset="0"/>
              </a:rPr>
              <a:t>DATA SOURCE</a:t>
            </a:r>
            <a:endParaRPr lang="en-GH"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6C8446A5-B40B-6BCB-8575-2EFF053E5655}"/>
              </a:ext>
            </a:extLst>
          </p:cNvPr>
          <p:cNvSpPr/>
          <p:nvPr/>
        </p:nvSpPr>
        <p:spPr>
          <a:xfrm>
            <a:off x="0" y="0"/>
            <a:ext cx="14630400" cy="8229600"/>
          </a:xfrm>
          <a:prstGeom prst="rect">
            <a:avLst/>
          </a:prstGeom>
          <a:solidFill>
            <a:srgbClr val="252833"/>
          </a:solidFill>
          <a:ln/>
        </p:spPr>
        <p:txBody>
          <a:bodyPr/>
          <a:lstStyle/>
          <a:p>
            <a:endParaRPr lang="en-GH"/>
          </a:p>
        </p:txBody>
      </p:sp>
      <p:pic>
        <p:nvPicPr>
          <p:cNvPr id="3" name="Picture 2">
            <a:extLst>
              <a:ext uri="{FF2B5EF4-FFF2-40B4-BE49-F238E27FC236}">
                <a16:creationId xmlns:a16="http://schemas.microsoft.com/office/drawing/2014/main" id="{1D03396D-EDBC-9AB4-468A-44C87362099B}"/>
              </a:ext>
            </a:extLst>
          </p:cNvPr>
          <p:cNvPicPr>
            <a:picLocks noChangeAspect="1"/>
          </p:cNvPicPr>
          <p:nvPr/>
        </p:nvPicPr>
        <p:blipFill>
          <a:blip r:embed="rId2"/>
          <a:stretch>
            <a:fillRect/>
          </a:stretch>
        </p:blipFill>
        <p:spPr>
          <a:xfrm>
            <a:off x="11094357" y="3262539"/>
            <a:ext cx="3127886" cy="1704522"/>
          </a:xfrm>
          <a:prstGeom prst="rect">
            <a:avLst/>
          </a:prstGeom>
        </p:spPr>
      </p:pic>
      <p:sp>
        <p:nvSpPr>
          <p:cNvPr id="4" name="Text 3">
            <a:extLst>
              <a:ext uri="{FF2B5EF4-FFF2-40B4-BE49-F238E27FC236}">
                <a16:creationId xmlns:a16="http://schemas.microsoft.com/office/drawing/2014/main" id="{1C3D1BC1-05DC-FEC9-4691-0D7489D17428}"/>
              </a:ext>
            </a:extLst>
          </p:cNvPr>
          <p:cNvSpPr/>
          <p:nvPr/>
        </p:nvSpPr>
        <p:spPr>
          <a:xfrm>
            <a:off x="1020650" y="3184977"/>
            <a:ext cx="9405611" cy="3429579"/>
          </a:xfrm>
          <a:prstGeom prst="rect">
            <a:avLst/>
          </a:prstGeom>
          <a:noFill/>
          <a:ln/>
        </p:spPr>
        <p:txBody>
          <a:bodyPr wrap="square" rtlCol="0" anchor="t"/>
          <a:lstStyle/>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This was derived by subtracting the number of Active employee from the tolan number of employees resulting to a number of 206 attrition employees count.</a:t>
            </a:r>
          </a:p>
        </p:txBody>
      </p:sp>
      <p:sp>
        <p:nvSpPr>
          <p:cNvPr id="5" name="Text 2">
            <a:extLst>
              <a:ext uri="{FF2B5EF4-FFF2-40B4-BE49-F238E27FC236}">
                <a16:creationId xmlns:a16="http://schemas.microsoft.com/office/drawing/2014/main" id="{3A382548-86FD-8B6C-1640-07B0A8463274}"/>
              </a:ext>
            </a:extLst>
          </p:cNvPr>
          <p:cNvSpPr/>
          <p:nvPr/>
        </p:nvSpPr>
        <p:spPr>
          <a:xfrm>
            <a:off x="1020650" y="2091346"/>
            <a:ext cx="4696978"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Attrition Count</a:t>
            </a:r>
            <a:endParaRPr lang="en-US" sz="4374" dirty="0"/>
          </a:p>
        </p:txBody>
      </p:sp>
    </p:spTree>
    <p:extLst>
      <p:ext uri="{BB962C8B-B14F-4D97-AF65-F5344CB8AC3E}">
        <p14:creationId xmlns:p14="http://schemas.microsoft.com/office/powerpoint/2010/main" val="9137201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6C8446A5-B40B-6BCB-8575-2EFF053E5655}"/>
              </a:ext>
            </a:extLst>
          </p:cNvPr>
          <p:cNvSpPr/>
          <p:nvPr/>
        </p:nvSpPr>
        <p:spPr>
          <a:xfrm>
            <a:off x="0" y="0"/>
            <a:ext cx="14630400" cy="8229600"/>
          </a:xfrm>
          <a:prstGeom prst="rect">
            <a:avLst/>
          </a:prstGeom>
          <a:solidFill>
            <a:srgbClr val="252833"/>
          </a:solidFill>
          <a:ln/>
        </p:spPr>
        <p:txBody>
          <a:bodyPr/>
          <a:lstStyle/>
          <a:p>
            <a:endParaRPr lang="en-GH"/>
          </a:p>
        </p:txBody>
      </p:sp>
      <p:pic>
        <p:nvPicPr>
          <p:cNvPr id="3" name="Picture 2">
            <a:extLst>
              <a:ext uri="{FF2B5EF4-FFF2-40B4-BE49-F238E27FC236}">
                <a16:creationId xmlns:a16="http://schemas.microsoft.com/office/drawing/2014/main" id="{7D034F51-F7C7-E932-E295-2D9F4173335C}"/>
              </a:ext>
            </a:extLst>
          </p:cNvPr>
          <p:cNvPicPr>
            <a:picLocks noChangeAspect="1"/>
          </p:cNvPicPr>
          <p:nvPr/>
        </p:nvPicPr>
        <p:blipFill>
          <a:blip r:embed="rId2"/>
          <a:stretch>
            <a:fillRect/>
          </a:stretch>
        </p:blipFill>
        <p:spPr>
          <a:xfrm>
            <a:off x="11348357" y="3226707"/>
            <a:ext cx="2825750" cy="1776186"/>
          </a:xfrm>
          <a:prstGeom prst="rect">
            <a:avLst/>
          </a:prstGeom>
        </p:spPr>
      </p:pic>
      <p:sp>
        <p:nvSpPr>
          <p:cNvPr id="4" name="Text 3">
            <a:extLst>
              <a:ext uri="{FF2B5EF4-FFF2-40B4-BE49-F238E27FC236}">
                <a16:creationId xmlns:a16="http://schemas.microsoft.com/office/drawing/2014/main" id="{72F590BD-0830-447F-4968-4C9EC6E13022}"/>
              </a:ext>
            </a:extLst>
          </p:cNvPr>
          <p:cNvSpPr/>
          <p:nvPr/>
        </p:nvSpPr>
        <p:spPr>
          <a:xfrm>
            <a:off x="1020650" y="3184977"/>
            <a:ext cx="9405611" cy="1817915"/>
          </a:xfrm>
          <a:prstGeom prst="rect">
            <a:avLst/>
          </a:prstGeom>
          <a:noFill/>
          <a:ln/>
        </p:spPr>
        <p:txBody>
          <a:bodyPr wrap="square" rtlCol="0" anchor="t"/>
          <a:lstStyle/>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This was derived by converting the total number of attrition count to percentage. </a:t>
            </a:r>
          </a:p>
        </p:txBody>
      </p:sp>
      <p:sp>
        <p:nvSpPr>
          <p:cNvPr id="5" name="Text 2">
            <a:extLst>
              <a:ext uri="{FF2B5EF4-FFF2-40B4-BE49-F238E27FC236}">
                <a16:creationId xmlns:a16="http://schemas.microsoft.com/office/drawing/2014/main" id="{E1A133C5-F042-9BE4-90C9-FF0F1370287F}"/>
              </a:ext>
            </a:extLst>
          </p:cNvPr>
          <p:cNvSpPr/>
          <p:nvPr/>
        </p:nvSpPr>
        <p:spPr>
          <a:xfrm>
            <a:off x="1020650" y="2091346"/>
            <a:ext cx="4696978"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Attrition Rate</a:t>
            </a:r>
            <a:endParaRPr lang="en-US" sz="4374" dirty="0"/>
          </a:p>
        </p:txBody>
      </p:sp>
    </p:spTree>
    <p:extLst>
      <p:ext uri="{BB962C8B-B14F-4D97-AF65-F5344CB8AC3E}">
        <p14:creationId xmlns:p14="http://schemas.microsoft.com/office/powerpoint/2010/main" val="16262963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6C8446A5-B40B-6BCB-8575-2EFF053E5655}"/>
              </a:ext>
            </a:extLst>
          </p:cNvPr>
          <p:cNvSpPr/>
          <p:nvPr/>
        </p:nvSpPr>
        <p:spPr>
          <a:xfrm>
            <a:off x="0" y="0"/>
            <a:ext cx="14630400" cy="8229600"/>
          </a:xfrm>
          <a:prstGeom prst="rect">
            <a:avLst/>
          </a:prstGeom>
          <a:solidFill>
            <a:srgbClr val="252833"/>
          </a:solidFill>
          <a:ln/>
        </p:spPr>
        <p:txBody>
          <a:bodyPr/>
          <a:lstStyle/>
          <a:p>
            <a:endParaRPr lang="en-GH"/>
          </a:p>
        </p:txBody>
      </p:sp>
      <p:sp>
        <p:nvSpPr>
          <p:cNvPr id="3" name="Text 3">
            <a:extLst>
              <a:ext uri="{FF2B5EF4-FFF2-40B4-BE49-F238E27FC236}">
                <a16:creationId xmlns:a16="http://schemas.microsoft.com/office/drawing/2014/main" id="{69CD1B1B-AE4B-29AB-B036-8568FB5F3618}"/>
              </a:ext>
            </a:extLst>
          </p:cNvPr>
          <p:cNvSpPr/>
          <p:nvPr/>
        </p:nvSpPr>
        <p:spPr>
          <a:xfrm>
            <a:off x="270607" y="3184978"/>
            <a:ext cx="7388977" cy="1219066"/>
          </a:xfrm>
          <a:prstGeom prst="rect">
            <a:avLst/>
          </a:prstGeom>
          <a:noFill/>
          <a:ln/>
        </p:spPr>
        <p:txBody>
          <a:bodyPr wrap="square" rtlCol="0" anchor="t"/>
          <a:lstStyle/>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The dataset was classified by gender:</a:t>
            </a:r>
          </a:p>
          <a:p>
            <a:pPr marL="0" indent="0" algn="ctr">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Male -135</a:t>
            </a:r>
          </a:p>
          <a:p>
            <a:pPr marL="0" indent="0" algn="ctr">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Female - 175</a:t>
            </a:r>
          </a:p>
        </p:txBody>
      </p:sp>
      <p:sp>
        <p:nvSpPr>
          <p:cNvPr id="4" name="Text 2">
            <a:extLst>
              <a:ext uri="{FF2B5EF4-FFF2-40B4-BE49-F238E27FC236}">
                <a16:creationId xmlns:a16="http://schemas.microsoft.com/office/drawing/2014/main" id="{1EFFFF9B-7B31-A0E4-E6E6-61700452ED5E}"/>
              </a:ext>
            </a:extLst>
          </p:cNvPr>
          <p:cNvSpPr/>
          <p:nvPr/>
        </p:nvSpPr>
        <p:spPr>
          <a:xfrm>
            <a:off x="1020650" y="2091346"/>
            <a:ext cx="4696978"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Gender Ratio</a:t>
            </a:r>
            <a:endParaRPr lang="en-US" sz="4374" dirty="0"/>
          </a:p>
        </p:txBody>
      </p:sp>
      <p:pic>
        <p:nvPicPr>
          <p:cNvPr id="6" name="Picture 5">
            <a:extLst>
              <a:ext uri="{FF2B5EF4-FFF2-40B4-BE49-F238E27FC236}">
                <a16:creationId xmlns:a16="http://schemas.microsoft.com/office/drawing/2014/main" id="{A9C21721-2A4A-5ABC-A26A-E4E848EB22B8}"/>
              </a:ext>
            </a:extLst>
          </p:cNvPr>
          <p:cNvPicPr>
            <a:picLocks noChangeAspect="1"/>
          </p:cNvPicPr>
          <p:nvPr/>
        </p:nvPicPr>
        <p:blipFill>
          <a:blip r:embed="rId2"/>
          <a:stretch>
            <a:fillRect/>
          </a:stretch>
        </p:blipFill>
        <p:spPr>
          <a:xfrm>
            <a:off x="7813963" y="1710051"/>
            <a:ext cx="6375003" cy="5236610"/>
          </a:xfrm>
          <a:prstGeom prst="rect">
            <a:avLst/>
          </a:prstGeom>
        </p:spPr>
      </p:pic>
    </p:spTree>
    <p:extLst>
      <p:ext uri="{BB962C8B-B14F-4D97-AF65-F5344CB8AC3E}">
        <p14:creationId xmlns:p14="http://schemas.microsoft.com/office/powerpoint/2010/main" val="16724056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6C8446A5-B40B-6BCB-8575-2EFF053E5655}"/>
              </a:ext>
            </a:extLst>
          </p:cNvPr>
          <p:cNvSpPr/>
          <p:nvPr/>
        </p:nvSpPr>
        <p:spPr>
          <a:xfrm>
            <a:off x="0" y="0"/>
            <a:ext cx="14630400" cy="8229600"/>
          </a:xfrm>
          <a:prstGeom prst="rect">
            <a:avLst/>
          </a:prstGeom>
          <a:solidFill>
            <a:srgbClr val="252833"/>
          </a:solidFill>
          <a:ln/>
        </p:spPr>
        <p:txBody>
          <a:bodyPr/>
          <a:lstStyle/>
          <a:p>
            <a:endParaRPr lang="en-GH"/>
          </a:p>
        </p:txBody>
      </p:sp>
      <p:pic>
        <p:nvPicPr>
          <p:cNvPr id="6" name="Picture 5">
            <a:extLst>
              <a:ext uri="{FF2B5EF4-FFF2-40B4-BE49-F238E27FC236}">
                <a16:creationId xmlns:a16="http://schemas.microsoft.com/office/drawing/2014/main" id="{13E426B5-C054-7AE9-C1B0-03B5E517D40B}"/>
              </a:ext>
            </a:extLst>
          </p:cNvPr>
          <p:cNvPicPr>
            <a:picLocks noChangeAspect="1"/>
          </p:cNvPicPr>
          <p:nvPr/>
        </p:nvPicPr>
        <p:blipFill>
          <a:blip r:embed="rId2"/>
          <a:stretch>
            <a:fillRect/>
          </a:stretch>
        </p:blipFill>
        <p:spPr>
          <a:xfrm>
            <a:off x="7817411" y="2493817"/>
            <a:ext cx="6553679" cy="4132745"/>
          </a:xfrm>
          <a:prstGeom prst="rect">
            <a:avLst/>
          </a:prstGeom>
        </p:spPr>
      </p:pic>
      <p:sp>
        <p:nvSpPr>
          <p:cNvPr id="3" name="Text 3">
            <a:extLst>
              <a:ext uri="{FF2B5EF4-FFF2-40B4-BE49-F238E27FC236}">
                <a16:creationId xmlns:a16="http://schemas.microsoft.com/office/drawing/2014/main" id="{53D97EAC-F656-E02B-8812-A08F1D66CB87}"/>
              </a:ext>
            </a:extLst>
          </p:cNvPr>
          <p:cNvSpPr/>
          <p:nvPr/>
        </p:nvSpPr>
        <p:spPr>
          <a:xfrm>
            <a:off x="1040501" y="2672817"/>
            <a:ext cx="5736410" cy="1768554"/>
          </a:xfrm>
          <a:prstGeom prst="rect">
            <a:avLst/>
          </a:prstGeom>
          <a:noFill/>
          <a:ln/>
        </p:spPr>
        <p:txBody>
          <a:bodyPr wrap="square" rtlCol="0" anchor="t"/>
          <a:lstStyle/>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This defines the attrition by </a:t>
            </a:r>
          </a:p>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the each department.</a:t>
            </a:r>
          </a:p>
        </p:txBody>
      </p:sp>
      <p:sp>
        <p:nvSpPr>
          <p:cNvPr id="4" name="Text 2">
            <a:extLst>
              <a:ext uri="{FF2B5EF4-FFF2-40B4-BE49-F238E27FC236}">
                <a16:creationId xmlns:a16="http://schemas.microsoft.com/office/drawing/2014/main" id="{FF1B990D-0278-CC64-66F5-3404252B4E46}"/>
              </a:ext>
            </a:extLst>
          </p:cNvPr>
          <p:cNvSpPr/>
          <p:nvPr/>
        </p:nvSpPr>
        <p:spPr>
          <a:xfrm>
            <a:off x="379382" y="1208916"/>
            <a:ext cx="6553678"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Attrition by Department</a:t>
            </a:r>
            <a:endParaRPr lang="en-US" sz="4374" dirty="0"/>
          </a:p>
        </p:txBody>
      </p:sp>
    </p:spTree>
    <p:extLst>
      <p:ext uri="{BB962C8B-B14F-4D97-AF65-F5344CB8AC3E}">
        <p14:creationId xmlns:p14="http://schemas.microsoft.com/office/powerpoint/2010/main" val="2597828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6C8446A5-B40B-6BCB-8575-2EFF053E5655}"/>
              </a:ext>
            </a:extLst>
          </p:cNvPr>
          <p:cNvSpPr/>
          <p:nvPr/>
        </p:nvSpPr>
        <p:spPr>
          <a:xfrm>
            <a:off x="0" y="-11875"/>
            <a:ext cx="14630400" cy="8229600"/>
          </a:xfrm>
          <a:prstGeom prst="rect">
            <a:avLst/>
          </a:prstGeom>
          <a:solidFill>
            <a:srgbClr val="252833"/>
          </a:solidFill>
          <a:ln/>
        </p:spPr>
        <p:txBody>
          <a:bodyPr/>
          <a:lstStyle/>
          <a:p>
            <a:endParaRPr lang="en-GH" dirty="0"/>
          </a:p>
        </p:txBody>
      </p:sp>
      <p:sp>
        <p:nvSpPr>
          <p:cNvPr id="3" name="Text 3">
            <a:extLst>
              <a:ext uri="{FF2B5EF4-FFF2-40B4-BE49-F238E27FC236}">
                <a16:creationId xmlns:a16="http://schemas.microsoft.com/office/drawing/2014/main" id="{4D900337-A94C-51FA-9E37-27EE0F4A988C}"/>
              </a:ext>
            </a:extLst>
          </p:cNvPr>
          <p:cNvSpPr/>
          <p:nvPr/>
        </p:nvSpPr>
        <p:spPr>
          <a:xfrm>
            <a:off x="491182" y="2316884"/>
            <a:ext cx="7506913" cy="3595832"/>
          </a:xfrm>
          <a:prstGeom prst="rect">
            <a:avLst/>
          </a:prstGeom>
          <a:noFill/>
          <a:ln/>
        </p:spPr>
        <p:txBody>
          <a:bodyPr wrap="square" rtlCol="0" anchor="t"/>
          <a:lstStyle/>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This gives us the over view of </a:t>
            </a:r>
          </a:p>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the total number of  attrition by gender.</a:t>
            </a:r>
          </a:p>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Male - 44</a:t>
            </a:r>
          </a:p>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Female - 60</a:t>
            </a:r>
          </a:p>
        </p:txBody>
      </p:sp>
      <p:sp>
        <p:nvSpPr>
          <p:cNvPr id="5" name="Text 2">
            <a:extLst>
              <a:ext uri="{FF2B5EF4-FFF2-40B4-BE49-F238E27FC236}">
                <a16:creationId xmlns:a16="http://schemas.microsoft.com/office/drawing/2014/main" id="{BFE7BBC8-692D-A1CB-886D-4A07C03573B6}"/>
              </a:ext>
            </a:extLst>
          </p:cNvPr>
          <p:cNvSpPr/>
          <p:nvPr/>
        </p:nvSpPr>
        <p:spPr>
          <a:xfrm>
            <a:off x="913771" y="898116"/>
            <a:ext cx="5368275"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Attrition by Gender</a:t>
            </a:r>
            <a:endParaRPr lang="en-US" sz="4374" dirty="0"/>
          </a:p>
        </p:txBody>
      </p:sp>
      <p:pic>
        <p:nvPicPr>
          <p:cNvPr id="7" name="Picture 6">
            <a:extLst>
              <a:ext uri="{FF2B5EF4-FFF2-40B4-BE49-F238E27FC236}">
                <a16:creationId xmlns:a16="http://schemas.microsoft.com/office/drawing/2014/main" id="{AAC2AE78-F8C4-922B-2B0C-69E7C971DCB2}"/>
              </a:ext>
            </a:extLst>
          </p:cNvPr>
          <p:cNvPicPr>
            <a:picLocks noChangeAspect="1"/>
          </p:cNvPicPr>
          <p:nvPr/>
        </p:nvPicPr>
        <p:blipFill>
          <a:blip r:embed="rId2"/>
          <a:stretch>
            <a:fillRect/>
          </a:stretch>
        </p:blipFill>
        <p:spPr>
          <a:xfrm>
            <a:off x="8489277" y="2133600"/>
            <a:ext cx="5880100" cy="3962400"/>
          </a:xfrm>
          <a:prstGeom prst="rect">
            <a:avLst/>
          </a:prstGeom>
        </p:spPr>
      </p:pic>
    </p:spTree>
    <p:extLst>
      <p:ext uri="{BB962C8B-B14F-4D97-AF65-F5344CB8AC3E}">
        <p14:creationId xmlns:p14="http://schemas.microsoft.com/office/powerpoint/2010/main" val="34719388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6C8446A5-B40B-6BCB-8575-2EFF053E5655}"/>
              </a:ext>
            </a:extLst>
          </p:cNvPr>
          <p:cNvSpPr/>
          <p:nvPr/>
        </p:nvSpPr>
        <p:spPr>
          <a:xfrm>
            <a:off x="0" y="0"/>
            <a:ext cx="14630400" cy="8229600"/>
          </a:xfrm>
          <a:prstGeom prst="rect">
            <a:avLst/>
          </a:prstGeom>
          <a:solidFill>
            <a:srgbClr val="252833"/>
          </a:solidFill>
          <a:ln/>
        </p:spPr>
        <p:txBody>
          <a:bodyPr/>
          <a:lstStyle/>
          <a:p>
            <a:endParaRPr lang="en-GH"/>
          </a:p>
        </p:txBody>
      </p:sp>
      <p:pic>
        <p:nvPicPr>
          <p:cNvPr id="4" name="Picture 3">
            <a:extLst>
              <a:ext uri="{FF2B5EF4-FFF2-40B4-BE49-F238E27FC236}">
                <a16:creationId xmlns:a16="http://schemas.microsoft.com/office/drawing/2014/main" id="{2F6E5666-F6AA-C8F8-60F4-1EAA0D74D13D}"/>
              </a:ext>
            </a:extLst>
          </p:cNvPr>
          <p:cNvPicPr>
            <a:picLocks noChangeAspect="1"/>
          </p:cNvPicPr>
          <p:nvPr/>
        </p:nvPicPr>
        <p:blipFill>
          <a:blip r:embed="rId2"/>
          <a:stretch>
            <a:fillRect/>
          </a:stretch>
        </p:blipFill>
        <p:spPr>
          <a:xfrm>
            <a:off x="7315200" y="1871977"/>
            <a:ext cx="7002344" cy="4485645"/>
          </a:xfrm>
          <a:prstGeom prst="rect">
            <a:avLst/>
          </a:prstGeom>
        </p:spPr>
      </p:pic>
      <p:sp>
        <p:nvSpPr>
          <p:cNvPr id="3" name="Text 3">
            <a:extLst>
              <a:ext uri="{FF2B5EF4-FFF2-40B4-BE49-F238E27FC236}">
                <a16:creationId xmlns:a16="http://schemas.microsoft.com/office/drawing/2014/main" id="{32522B2F-F3CF-58DC-B53D-D392E17E1297}"/>
              </a:ext>
            </a:extLst>
          </p:cNvPr>
          <p:cNvSpPr/>
          <p:nvPr/>
        </p:nvSpPr>
        <p:spPr>
          <a:xfrm>
            <a:off x="878147" y="2199326"/>
            <a:ext cx="5772036" cy="3536456"/>
          </a:xfrm>
          <a:prstGeom prst="rect">
            <a:avLst/>
          </a:prstGeom>
          <a:noFill/>
          <a:ln/>
        </p:spPr>
        <p:txBody>
          <a:bodyPr wrap="square" rtlCol="0" anchor="t"/>
          <a:lstStyle/>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This bar chart tells us about the top 5 job positions and the number of employee/active employees.</a:t>
            </a:r>
          </a:p>
        </p:txBody>
      </p:sp>
      <p:sp>
        <p:nvSpPr>
          <p:cNvPr id="5" name="Text 2">
            <a:extLst>
              <a:ext uri="{FF2B5EF4-FFF2-40B4-BE49-F238E27FC236}">
                <a16:creationId xmlns:a16="http://schemas.microsoft.com/office/drawing/2014/main" id="{3C602C41-C97F-86A6-16E5-07E601F94894}"/>
              </a:ext>
            </a:extLst>
          </p:cNvPr>
          <p:cNvSpPr/>
          <p:nvPr/>
        </p:nvSpPr>
        <p:spPr>
          <a:xfrm>
            <a:off x="1020650" y="537027"/>
            <a:ext cx="4696978"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Top 5 Job positions</a:t>
            </a:r>
            <a:endParaRPr lang="en-US" sz="4374" dirty="0"/>
          </a:p>
        </p:txBody>
      </p:sp>
    </p:spTree>
    <p:extLst>
      <p:ext uri="{BB962C8B-B14F-4D97-AF65-F5344CB8AC3E}">
        <p14:creationId xmlns:p14="http://schemas.microsoft.com/office/powerpoint/2010/main" val="3007516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6C8446A5-B40B-6BCB-8575-2EFF053E5655}"/>
              </a:ext>
            </a:extLst>
          </p:cNvPr>
          <p:cNvSpPr/>
          <p:nvPr/>
        </p:nvSpPr>
        <p:spPr>
          <a:xfrm>
            <a:off x="0" y="0"/>
            <a:ext cx="14630400" cy="8229600"/>
          </a:xfrm>
          <a:prstGeom prst="rect">
            <a:avLst/>
          </a:prstGeom>
          <a:solidFill>
            <a:srgbClr val="252833"/>
          </a:solidFill>
          <a:ln/>
        </p:spPr>
        <p:txBody>
          <a:bodyPr/>
          <a:lstStyle/>
          <a:p>
            <a:endParaRPr lang="en-GH"/>
          </a:p>
        </p:txBody>
      </p:sp>
      <p:pic>
        <p:nvPicPr>
          <p:cNvPr id="4" name="Picture 3">
            <a:extLst>
              <a:ext uri="{FF2B5EF4-FFF2-40B4-BE49-F238E27FC236}">
                <a16:creationId xmlns:a16="http://schemas.microsoft.com/office/drawing/2014/main" id="{BD5B59C4-2F3D-3D22-B7C0-06B6A5539E22}"/>
              </a:ext>
            </a:extLst>
          </p:cNvPr>
          <p:cNvPicPr>
            <a:picLocks noChangeAspect="1"/>
          </p:cNvPicPr>
          <p:nvPr/>
        </p:nvPicPr>
        <p:blipFill>
          <a:blip r:embed="rId2"/>
          <a:stretch>
            <a:fillRect/>
          </a:stretch>
        </p:blipFill>
        <p:spPr>
          <a:xfrm>
            <a:off x="7707086" y="2054431"/>
            <a:ext cx="6624199" cy="3927614"/>
          </a:xfrm>
          <a:prstGeom prst="rect">
            <a:avLst/>
          </a:prstGeom>
        </p:spPr>
      </p:pic>
      <p:sp>
        <p:nvSpPr>
          <p:cNvPr id="3" name="Text 3">
            <a:extLst>
              <a:ext uri="{FF2B5EF4-FFF2-40B4-BE49-F238E27FC236}">
                <a16:creationId xmlns:a16="http://schemas.microsoft.com/office/drawing/2014/main" id="{22DA45A5-434D-9B00-F069-062379BEBCEB}"/>
              </a:ext>
            </a:extLst>
          </p:cNvPr>
          <p:cNvSpPr/>
          <p:nvPr/>
        </p:nvSpPr>
        <p:spPr>
          <a:xfrm>
            <a:off x="346618" y="2545407"/>
            <a:ext cx="7265468" cy="2632232"/>
          </a:xfrm>
          <a:prstGeom prst="rect">
            <a:avLst/>
          </a:prstGeom>
          <a:noFill/>
          <a:ln/>
        </p:spPr>
        <p:txBody>
          <a:bodyPr wrap="square" rtlCol="0" anchor="t"/>
          <a:lstStyle/>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This table gives us the total overview of Employment job satisfaction rate by department.</a:t>
            </a:r>
          </a:p>
        </p:txBody>
      </p:sp>
      <p:sp>
        <p:nvSpPr>
          <p:cNvPr id="5" name="Text 2">
            <a:extLst>
              <a:ext uri="{FF2B5EF4-FFF2-40B4-BE49-F238E27FC236}">
                <a16:creationId xmlns:a16="http://schemas.microsoft.com/office/drawing/2014/main" id="{56565CAE-D3E4-55FD-DC53-63EE70D75FF8}"/>
              </a:ext>
            </a:extLst>
          </p:cNvPr>
          <p:cNvSpPr/>
          <p:nvPr/>
        </p:nvSpPr>
        <p:spPr>
          <a:xfrm>
            <a:off x="818770" y="701933"/>
            <a:ext cx="5520958"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Job Satisfaction Rate</a:t>
            </a:r>
            <a:endParaRPr lang="en-US" sz="4374" dirty="0"/>
          </a:p>
        </p:txBody>
      </p:sp>
    </p:spTree>
    <p:extLst>
      <p:ext uri="{BB962C8B-B14F-4D97-AF65-F5344CB8AC3E}">
        <p14:creationId xmlns:p14="http://schemas.microsoft.com/office/powerpoint/2010/main" val="3898432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6C8446A5-B40B-6BCB-8575-2EFF053E5655}"/>
              </a:ext>
            </a:extLst>
          </p:cNvPr>
          <p:cNvSpPr/>
          <p:nvPr/>
        </p:nvSpPr>
        <p:spPr>
          <a:xfrm>
            <a:off x="0" y="0"/>
            <a:ext cx="14630400" cy="8229600"/>
          </a:xfrm>
          <a:prstGeom prst="rect">
            <a:avLst/>
          </a:prstGeom>
          <a:solidFill>
            <a:srgbClr val="252833"/>
          </a:solidFill>
          <a:ln/>
        </p:spPr>
        <p:txBody>
          <a:bodyPr/>
          <a:lstStyle/>
          <a:p>
            <a:endParaRPr lang="en-GH"/>
          </a:p>
        </p:txBody>
      </p:sp>
      <p:pic>
        <p:nvPicPr>
          <p:cNvPr id="4" name="Picture 3">
            <a:extLst>
              <a:ext uri="{FF2B5EF4-FFF2-40B4-BE49-F238E27FC236}">
                <a16:creationId xmlns:a16="http://schemas.microsoft.com/office/drawing/2014/main" id="{AA55BFF7-96A1-23F7-E347-902E8FEF50E5}"/>
              </a:ext>
            </a:extLst>
          </p:cNvPr>
          <p:cNvPicPr>
            <a:picLocks noChangeAspect="1"/>
          </p:cNvPicPr>
          <p:nvPr/>
        </p:nvPicPr>
        <p:blipFill>
          <a:blip r:embed="rId2"/>
          <a:stretch>
            <a:fillRect/>
          </a:stretch>
        </p:blipFill>
        <p:spPr>
          <a:xfrm>
            <a:off x="8265226" y="2583932"/>
            <a:ext cx="6138865" cy="4165848"/>
          </a:xfrm>
          <a:prstGeom prst="rect">
            <a:avLst/>
          </a:prstGeom>
        </p:spPr>
      </p:pic>
      <p:sp>
        <p:nvSpPr>
          <p:cNvPr id="3" name="Text 3">
            <a:extLst>
              <a:ext uri="{FF2B5EF4-FFF2-40B4-BE49-F238E27FC236}">
                <a16:creationId xmlns:a16="http://schemas.microsoft.com/office/drawing/2014/main" id="{913903C4-DDD4-BF81-BB4E-30365C3CDAFA}"/>
              </a:ext>
            </a:extLst>
          </p:cNvPr>
          <p:cNvSpPr/>
          <p:nvPr/>
        </p:nvSpPr>
        <p:spPr>
          <a:xfrm>
            <a:off x="533764" y="2306200"/>
            <a:ext cx="6876441" cy="4165848"/>
          </a:xfrm>
          <a:prstGeom prst="rect">
            <a:avLst/>
          </a:prstGeom>
          <a:noFill/>
          <a:ln/>
        </p:spPr>
        <p:txBody>
          <a:bodyPr wrap="square" rtlCol="0" anchor="t"/>
          <a:lstStyle/>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Employee Status defines the status </a:t>
            </a:r>
          </a:p>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of employees according to:</a:t>
            </a:r>
          </a:p>
          <a:p>
            <a:pPr marL="742950" indent="-742950" algn="just">
              <a:lnSpc>
                <a:spcPct val="150000"/>
              </a:lnSpc>
              <a:buAutoNum type="arabicPeriod"/>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Active </a:t>
            </a:r>
          </a:p>
          <a:p>
            <a:pPr marL="742950" indent="-742950" algn="just">
              <a:lnSpc>
                <a:spcPct val="150000"/>
              </a:lnSpc>
              <a:buAutoNum type="arabicPeriod"/>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Terminated for cause</a:t>
            </a:r>
          </a:p>
          <a:p>
            <a:pPr marL="742950" indent="-742950" algn="just">
              <a:lnSpc>
                <a:spcPct val="150000"/>
              </a:lnSpc>
              <a:buAutoNum type="arabicPeriod"/>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Voluntarily Terminated </a:t>
            </a:r>
          </a:p>
        </p:txBody>
      </p:sp>
      <p:sp>
        <p:nvSpPr>
          <p:cNvPr id="5" name="Text 2">
            <a:extLst>
              <a:ext uri="{FF2B5EF4-FFF2-40B4-BE49-F238E27FC236}">
                <a16:creationId xmlns:a16="http://schemas.microsoft.com/office/drawing/2014/main" id="{1B95EE20-F899-020B-9514-559FC70A3A9F}"/>
              </a:ext>
            </a:extLst>
          </p:cNvPr>
          <p:cNvSpPr/>
          <p:nvPr/>
        </p:nvSpPr>
        <p:spPr>
          <a:xfrm>
            <a:off x="1020650" y="1366947"/>
            <a:ext cx="4696978"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Employee Status</a:t>
            </a:r>
            <a:endParaRPr lang="en-US" sz="4374" dirty="0"/>
          </a:p>
        </p:txBody>
      </p:sp>
    </p:spTree>
    <p:extLst>
      <p:ext uri="{BB962C8B-B14F-4D97-AF65-F5344CB8AC3E}">
        <p14:creationId xmlns:p14="http://schemas.microsoft.com/office/powerpoint/2010/main" val="19310897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6C8446A5-B40B-6BCB-8575-2EFF053E5655}"/>
              </a:ext>
            </a:extLst>
          </p:cNvPr>
          <p:cNvSpPr/>
          <p:nvPr/>
        </p:nvSpPr>
        <p:spPr>
          <a:xfrm>
            <a:off x="0" y="0"/>
            <a:ext cx="14630400" cy="8229600"/>
          </a:xfrm>
          <a:prstGeom prst="rect">
            <a:avLst/>
          </a:prstGeom>
          <a:solidFill>
            <a:srgbClr val="252833"/>
          </a:solidFill>
          <a:ln/>
        </p:spPr>
        <p:txBody>
          <a:bodyPr/>
          <a:lstStyle/>
          <a:p>
            <a:endParaRPr lang="en-GH"/>
          </a:p>
        </p:txBody>
      </p:sp>
      <p:pic>
        <p:nvPicPr>
          <p:cNvPr id="4" name="Picture 3">
            <a:extLst>
              <a:ext uri="{FF2B5EF4-FFF2-40B4-BE49-F238E27FC236}">
                <a16:creationId xmlns:a16="http://schemas.microsoft.com/office/drawing/2014/main" id="{BE0B66F7-366F-6363-2FBE-3F93E92E5969}"/>
              </a:ext>
            </a:extLst>
          </p:cNvPr>
          <p:cNvPicPr>
            <a:picLocks noChangeAspect="1"/>
          </p:cNvPicPr>
          <p:nvPr/>
        </p:nvPicPr>
        <p:blipFill>
          <a:blip r:embed="rId2"/>
          <a:stretch>
            <a:fillRect/>
          </a:stretch>
        </p:blipFill>
        <p:spPr>
          <a:xfrm>
            <a:off x="-1" y="-1"/>
            <a:ext cx="14772641" cy="8229599"/>
          </a:xfrm>
          <a:prstGeom prst="rect">
            <a:avLst/>
          </a:prstGeom>
        </p:spPr>
      </p:pic>
    </p:spTree>
    <p:extLst>
      <p:ext uri="{BB962C8B-B14F-4D97-AF65-F5344CB8AC3E}">
        <p14:creationId xmlns:p14="http://schemas.microsoft.com/office/powerpoint/2010/main" val="6213464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GH"/>
          </a:p>
        </p:txBody>
      </p:sp>
      <p:sp>
        <p:nvSpPr>
          <p:cNvPr id="3" name="Shape 1"/>
          <p:cNvSpPr/>
          <p:nvPr/>
        </p:nvSpPr>
        <p:spPr>
          <a:xfrm>
            <a:off x="0" y="0"/>
            <a:ext cx="14630400" cy="8229600"/>
          </a:xfrm>
          <a:prstGeom prst="rect">
            <a:avLst/>
          </a:prstGeom>
          <a:solidFill>
            <a:srgbClr val="252833"/>
          </a:solidFill>
          <a:ln/>
        </p:spPr>
        <p:txBody>
          <a:bodyPr/>
          <a:lstStyle/>
          <a:p>
            <a:endParaRPr lang="en-GH"/>
          </a:p>
        </p:txBody>
      </p:sp>
      <p:sp>
        <p:nvSpPr>
          <p:cNvPr id="4" name="Text 2"/>
          <p:cNvSpPr/>
          <p:nvPr/>
        </p:nvSpPr>
        <p:spPr>
          <a:xfrm>
            <a:off x="6222617" y="1013455"/>
            <a:ext cx="4443889"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Conclusion</a:t>
            </a:r>
            <a:endParaRPr lang="en-US" sz="4374"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7" name="Text 3">
            <a:extLst>
              <a:ext uri="{FF2B5EF4-FFF2-40B4-BE49-F238E27FC236}">
                <a16:creationId xmlns:a16="http://schemas.microsoft.com/office/drawing/2014/main" id="{198719E1-3B62-F194-9093-9060F1A4005B}"/>
              </a:ext>
            </a:extLst>
          </p:cNvPr>
          <p:cNvSpPr/>
          <p:nvPr/>
        </p:nvSpPr>
        <p:spPr>
          <a:xfrm>
            <a:off x="6222617" y="2177555"/>
            <a:ext cx="7445882" cy="4935765"/>
          </a:xfrm>
          <a:prstGeom prst="rect">
            <a:avLst/>
          </a:prstGeom>
          <a:noFill/>
          <a:ln/>
        </p:spPr>
        <p:txBody>
          <a:bodyPr wrap="square" rtlCol="0" anchor="t"/>
          <a:lstStyle/>
          <a:p>
            <a:pPr marL="0" indent="0" algn="just">
              <a:lnSpc>
                <a:spcPct val="150000"/>
              </a:lnSpc>
              <a:buNone/>
            </a:pPr>
            <a:r>
              <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rPr>
              <a:t>In conclusion, the data visualization of the HR dataset has provided us with a compelling and comprehensive insight into various aspects of human resource within an organization. The visual representation of data have transcended the confines of spreadsheets and raw numbers, offering a clear and dynamic understanding the HR processes. </a:t>
            </a:r>
          </a:p>
          <a:p>
            <a:pPr marL="0" indent="0" algn="just">
              <a:lnSpc>
                <a:spcPct val="150000"/>
              </a:lnSpc>
              <a:buNone/>
            </a:pPr>
            <a:r>
              <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rPr>
              <a:t>The visualization also, underscores the importance of harnessing data to drive change and improve HR practices. It emphasizes the significances of focusing on areas such as employee engagement, talent acquisition, and retention, with the ultimate goal of creating a workplace that fosters growth, diversity, and inclusivity.</a:t>
            </a:r>
          </a:p>
          <a:p>
            <a:pPr marL="0" indent="0" algn="just">
              <a:lnSpc>
                <a:spcPct val="150000"/>
              </a:lnSpc>
              <a:buNone/>
            </a:pPr>
            <a:r>
              <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0740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GH"/>
          </a:p>
        </p:txBody>
      </p:sp>
      <p:sp>
        <p:nvSpPr>
          <p:cNvPr id="3" name="Shape 1"/>
          <p:cNvSpPr/>
          <p:nvPr/>
        </p:nvSpPr>
        <p:spPr>
          <a:xfrm>
            <a:off x="0" y="0"/>
            <a:ext cx="14630400" cy="8229600"/>
          </a:xfrm>
          <a:prstGeom prst="rect">
            <a:avLst/>
          </a:prstGeom>
          <a:solidFill>
            <a:srgbClr val="252833"/>
          </a:solidFill>
          <a:ln/>
        </p:spPr>
        <p:txBody>
          <a:bodyPr/>
          <a:lstStyle/>
          <a:p>
            <a:endParaRPr lang="en-GH" dirty="0"/>
          </a:p>
        </p:txBody>
      </p:sp>
      <p:sp>
        <p:nvSpPr>
          <p:cNvPr id="4" name="Text 2"/>
          <p:cNvSpPr/>
          <p:nvPr/>
        </p:nvSpPr>
        <p:spPr>
          <a:xfrm>
            <a:off x="2348389" y="1354455"/>
            <a:ext cx="4443889"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HR Data Analysis</a:t>
            </a:r>
            <a:endParaRPr lang="en-US" sz="4374" dirty="0"/>
          </a:p>
        </p:txBody>
      </p:sp>
      <p:sp>
        <p:nvSpPr>
          <p:cNvPr id="17" name="Text 3">
            <a:extLst>
              <a:ext uri="{FF2B5EF4-FFF2-40B4-BE49-F238E27FC236}">
                <a16:creationId xmlns:a16="http://schemas.microsoft.com/office/drawing/2014/main" id="{BCCDEAED-1F8F-8228-0F3C-0D1B9580DA41}"/>
              </a:ext>
            </a:extLst>
          </p:cNvPr>
          <p:cNvSpPr/>
          <p:nvPr/>
        </p:nvSpPr>
        <p:spPr>
          <a:xfrm>
            <a:off x="2702304" y="2563312"/>
            <a:ext cx="9225792" cy="839971"/>
          </a:xfrm>
          <a:prstGeom prst="rect">
            <a:avLst/>
          </a:prstGeom>
          <a:noFill/>
          <a:ln/>
        </p:spPr>
        <p:txBody>
          <a:bodyPr wrap="square" rtlCol="0" anchor="t"/>
          <a:lstStyle/>
          <a:p>
            <a:pPr marL="0" indent="0" algn="just">
              <a:lnSpc>
                <a:spcPts val="2799"/>
              </a:lnSpc>
              <a:buNone/>
            </a:pPr>
            <a:r>
              <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rPr>
              <a:t>Welcome to the world of HR data analysis, where we uncover insights and make data-driven decisions to improve workplace dynamics and employee satisfaction.</a:t>
            </a:r>
            <a:endParaRPr lang="en-US" sz="2000" dirty="0">
              <a:latin typeface="Times New Roman" panose="02020603050405020304" pitchFamily="18" charset="0"/>
              <a:cs typeface="Times New Roman" panose="02020603050405020304" pitchFamily="18" charset="0"/>
            </a:endParaRPr>
          </a:p>
        </p:txBody>
      </p:sp>
      <p:sp>
        <p:nvSpPr>
          <p:cNvPr id="18" name="Text 3">
            <a:extLst>
              <a:ext uri="{FF2B5EF4-FFF2-40B4-BE49-F238E27FC236}">
                <a16:creationId xmlns:a16="http://schemas.microsoft.com/office/drawing/2014/main" id="{690C91BB-6450-B24D-71E3-0F9A448CE78C}"/>
              </a:ext>
            </a:extLst>
          </p:cNvPr>
          <p:cNvSpPr/>
          <p:nvPr/>
        </p:nvSpPr>
        <p:spPr>
          <a:xfrm>
            <a:off x="2702303" y="4439928"/>
            <a:ext cx="10301177" cy="1640238"/>
          </a:xfrm>
          <a:prstGeom prst="rect">
            <a:avLst/>
          </a:prstGeom>
          <a:noFill/>
          <a:ln/>
        </p:spPr>
        <p:txBody>
          <a:bodyPr wrap="square" rtlCol="0" anchor="t"/>
          <a:lstStyle/>
          <a:p>
            <a:pPr marL="0" indent="0" algn="just">
              <a:lnSpc>
                <a:spcPts val="2799"/>
              </a:lnSpc>
              <a:buNone/>
            </a:pPr>
            <a:r>
              <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rPr>
              <a:t>The goal of this HR data visualization project is  to leverage an organization or institution’s HR dataset to improve workforce management, leading to increased employee satisfaction, better resource allocation, and enhanced productivity.</a:t>
            </a:r>
          </a:p>
          <a:p>
            <a:pPr marL="0" indent="0" algn="just">
              <a:lnSpc>
                <a:spcPts val="2799"/>
              </a:lnSpc>
              <a:buNone/>
            </a:pPr>
            <a:endPar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endParaRPr>
          </a:p>
          <a:p>
            <a:pPr marL="0" indent="0" algn="just">
              <a:lnSpc>
                <a:spcPts val="2799"/>
              </a:lnSpc>
              <a:buNone/>
            </a:pPr>
            <a:endPar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endParaRPr>
          </a:p>
        </p:txBody>
      </p:sp>
      <p:sp>
        <p:nvSpPr>
          <p:cNvPr id="19" name="Shape 3">
            <a:extLst>
              <a:ext uri="{FF2B5EF4-FFF2-40B4-BE49-F238E27FC236}">
                <a16:creationId xmlns:a16="http://schemas.microsoft.com/office/drawing/2014/main" id="{04E49AF8-6693-6AB5-811D-0FB85144288F}"/>
              </a:ext>
            </a:extLst>
          </p:cNvPr>
          <p:cNvSpPr/>
          <p:nvPr/>
        </p:nvSpPr>
        <p:spPr>
          <a:xfrm>
            <a:off x="2702304" y="3864828"/>
            <a:ext cx="1490178" cy="499943"/>
          </a:xfrm>
          <a:prstGeom prst="roundRect">
            <a:avLst>
              <a:gd name="adj" fmla="val 13333"/>
            </a:avLst>
          </a:prstGeom>
          <a:solidFill>
            <a:srgbClr val="2F3343"/>
          </a:solidFill>
          <a:ln/>
        </p:spPr>
        <p:txBody>
          <a:bodyPr/>
          <a:lstStyle/>
          <a:p>
            <a:endParaRPr lang="en-GH"/>
          </a:p>
        </p:txBody>
      </p:sp>
      <p:sp>
        <p:nvSpPr>
          <p:cNvPr id="20" name="Text 5">
            <a:extLst>
              <a:ext uri="{FF2B5EF4-FFF2-40B4-BE49-F238E27FC236}">
                <a16:creationId xmlns:a16="http://schemas.microsoft.com/office/drawing/2014/main" id="{35D57C67-198D-A9CE-C556-0C54F7F7BAB0}"/>
              </a:ext>
            </a:extLst>
          </p:cNvPr>
          <p:cNvSpPr/>
          <p:nvPr/>
        </p:nvSpPr>
        <p:spPr>
          <a:xfrm>
            <a:off x="2793800" y="3909678"/>
            <a:ext cx="1325112"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Goal</a:t>
            </a:r>
            <a:endParaRPr lang="en-US" sz="2187"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GH"/>
          </a:p>
        </p:txBody>
      </p:sp>
      <p:sp>
        <p:nvSpPr>
          <p:cNvPr id="3" name="Shape 1"/>
          <p:cNvSpPr/>
          <p:nvPr/>
        </p:nvSpPr>
        <p:spPr>
          <a:xfrm>
            <a:off x="0" y="-10510"/>
            <a:ext cx="14630400" cy="8229600"/>
          </a:xfrm>
          <a:prstGeom prst="rect">
            <a:avLst/>
          </a:prstGeom>
          <a:solidFill>
            <a:srgbClr val="252833"/>
          </a:solidFill>
          <a:ln/>
        </p:spPr>
        <p:txBody>
          <a:bodyPr/>
          <a:lstStyle/>
          <a:p>
            <a:endParaRPr lang="en-GH" dirty="0"/>
          </a:p>
        </p:txBody>
      </p:sp>
      <p:sp>
        <p:nvSpPr>
          <p:cNvPr id="4" name="Text 2"/>
          <p:cNvSpPr/>
          <p:nvPr/>
        </p:nvSpPr>
        <p:spPr>
          <a:xfrm>
            <a:off x="2348389" y="656987"/>
            <a:ext cx="702564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Key Findings from the Data</a:t>
            </a:r>
            <a:endParaRPr lang="en-US" sz="4374" dirty="0"/>
          </a:p>
        </p:txBody>
      </p:sp>
      <p:sp>
        <p:nvSpPr>
          <p:cNvPr id="5" name="Shape 3"/>
          <p:cNvSpPr/>
          <p:nvPr/>
        </p:nvSpPr>
        <p:spPr>
          <a:xfrm>
            <a:off x="2667833" y="1795701"/>
            <a:ext cx="27742" cy="5776793"/>
          </a:xfrm>
          <a:prstGeom prst="rect">
            <a:avLst/>
          </a:prstGeom>
          <a:solidFill>
            <a:srgbClr val="6EB9FC"/>
          </a:solidFill>
          <a:ln/>
        </p:spPr>
        <p:txBody>
          <a:bodyPr/>
          <a:lstStyle/>
          <a:p>
            <a:endParaRPr lang="en-GH"/>
          </a:p>
        </p:txBody>
      </p:sp>
      <p:sp>
        <p:nvSpPr>
          <p:cNvPr id="6" name="Shape 4"/>
          <p:cNvSpPr/>
          <p:nvPr/>
        </p:nvSpPr>
        <p:spPr>
          <a:xfrm>
            <a:off x="2931616" y="2205335"/>
            <a:ext cx="777597" cy="27742"/>
          </a:xfrm>
          <a:prstGeom prst="rect">
            <a:avLst/>
          </a:prstGeom>
          <a:solidFill>
            <a:srgbClr val="6EB9FC"/>
          </a:solidFill>
          <a:ln/>
        </p:spPr>
        <p:txBody>
          <a:bodyPr/>
          <a:lstStyle/>
          <a:p>
            <a:endParaRPr lang="en-GH"/>
          </a:p>
        </p:txBody>
      </p:sp>
      <p:sp>
        <p:nvSpPr>
          <p:cNvPr id="7" name="Shape 5"/>
          <p:cNvSpPr/>
          <p:nvPr/>
        </p:nvSpPr>
        <p:spPr>
          <a:xfrm>
            <a:off x="2431673" y="1969294"/>
            <a:ext cx="499943" cy="499943"/>
          </a:xfrm>
          <a:prstGeom prst="roundRect">
            <a:avLst>
              <a:gd name="adj" fmla="val 13333"/>
            </a:avLst>
          </a:prstGeom>
          <a:solidFill>
            <a:srgbClr val="2F3343"/>
          </a:solidFill>
          <a:ln/>
        </p:spPr>
        <p:txBody>
          <a:bodyPr/>
          <a:lstStyle/>
          <a:p>
            <a:endParaRPr lang="en-GH"/>
          </a:p>
        </p:txBody>
      </p:sp>
      <p:sp>
        <p:nvSpPr>
          <p:cNvPr id="8" name="Text 6"/>
          <p:cNvSpPr/>
          <p:nvPr/>
        </p:nvSpPr>
        <p:spPr>
          <a:xfrm>
            <a:off x="2620625" y="2010966"/>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9" name="Text 7"/>
          <p:cNvSpPr/>
          <p:nvPr/>
        </p:nvSpPr>
        <p:spPr>
          <a:xfrm>
            <a:off x="3903702" y="2017871"/>
            <a:ext cx="3758339"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Find the total of employees </a:t>
            </a:r>
            <a:endParaRPr lang="en-US" sz="2187" dirty="0"/>
          </a:p>
        </p:txBody>
      </p:sp>
      <p:sp>
        <p:nvSpPr>
          <p:cNvPr id="11" name="Shape 9"/>
          <p:cNvSpPr/>
          <p:nvPr/>
        </p:nvSpPr>
        <p:spPr>
          <a:xfrm>
            <a:off x="2910840" y="3203941"/>
            <a:ext cx="777597" cy="27742"/>
          </a:xfrm>
          <a:prstGeom prst="rect">
            <a:avLst/>
          </a:prstGeom>
          <a:solidFill>
            <a:srgbClr val="6EB9FC"/>
          </a:solidFill>
          <a:ln/>
        </p:spPr>
        <p:txBody>
          <a:bodyPr/>
          <a:lstStyle/>
          <a:p>
            <a:endParaRPr lang="en-GH"/>
          </a:p>
        </p:txBody>
      </p:sp>
      <p:sp>
        <p:nvSpPr>
          <p:cNvPr id="12" name="Shape 10"/>
          <p:cNvSpPr/>
          <p:nvPr/>
        </p:nvSpPr>
        <p:spPr>
          <a:xfrm>
            <a:off x="2445603" y="2960201"/>
            <a:ext cx="499943" cy="499943"/>
          </a:xfrm>
          <a:prstGeom prst="roundRect">
            <a:avLst>
              <a:gd name="adj" fmla="val 13333"/>
            </a:avLst>
          </a:prstGeom>
          <a:solidFill>
            <a:srgbClr val="2F3343"/>
          </a:solidFill>
          <a:ln/>
        </p:spPr>
        <p:txBody>
          <a:bodyPr/>
          <a:lstStyle/>
          <a:p>
            <a:endParaRPr lang="en-GH"/>
          </a:p>
        </p:txBody>
      </p:sp>
      <p:sp>
        <p:nvSpPr>
          <p:cNvPr id="13" name="Text 11"/>
          <p:cNvSpPr/>
          <p:nvPr/>
        </p:nvSpPr>
        <p:spPr>
          <a:xfrm>
            <a:off x="2607885" y="3001873"/>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4" name="Text 12"/>
          <p:cNvSpPr/>
          <p:nvPr/>
        </p:nvSpPr>
        <p:spPr>
          <a:xfrm>
            <a:off x="3911348" y="3044219"/>
            <a:ext cx="1908519"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Gender Ratio</a:t>
            </a:r>
            <a:endParaRPr lang="en-US" sz="2187" dirty="0"/>
          </a:p>
        </p:txBody>
      </p:sp>
      <p:sp>
        <p:nvSpPr>
          <p:cNvPr id="16" name="Shape 14"/>
          <p:cNvSpPr/>
          <p:nvPr/>
        </p:nvSpPr>
        <p:spPr>
          <a:xfrm>
            <a:off x="2931616" y="4197175"/>
            <a:ext cx="777597" cy="27742"/>
          </a:xfrm>
          <a:prstGeom prst="rect">
            <a:avLst/>
          </a:prstGeom>
          <a:solidFill>
            <a:srgbClr val="6EB9FC"/>
          </a:solidFill>
          <a:ln/>
        </p:spPr>
        <p:txBody>
          <a:bodyPr/>
          <a:lstStyle/>
          <a:p>
            <a:endParaRPr lang="en-GH"/>
          </a:p>
        </p:txBody>
      </p:sp>
      <p:sp>
        <p:nvSpPr>
          <p:cNvPr id="17" name="Shape 15"/>
          <p:cNvSpPr/>
          <p:nvPr/>
        </p:nvSpPr>
        <p:spPr>
          <a:xfrm>
            <a:off x="2431673" y="3952575"/>
            <a:ext cx="499943" cy="499943"/>
          </a:xfrm>
          <a:prstGeom prst="roundRect">
            <a:avLst>
              <a:gd name="adj" fmla="val 13333"/>
            </a:avLst>
          </a:prstGeom>
          <a:solidFill>
            <a:srgbClr val="2F3343"/>
          </a:solidFill>
          <a:ln/>
        </p:spPr>
        <p:txBody>
          <a:bodyPr/>
          <a:lstStyle/>
          <a:p>
            <a:endParaRPr lang="en-GH"/>
          </a:p>
        </p:txBody>
      </p:sp>
      <p:sp>
        <p:nvSpPr>
          <p:cNvPr id="18" name="Text 16"/>
          <p:cNvSpPr/>
          <p:nvPr/>
        </p:nvSpPr>
        <p:spPr>
          <a:xfrm>
            <a:off x="2600265" y="3994305"/>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19" name="Text 17"/>
          <p:cNvSpPr/>
          <p:nvPr/>
        </p:nvSpPr>
        <p:spPr>
          <a:xfrm>
            <a:off x="3885068" y="3999569"/>
            <a:ext cx="313182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Employment Status</a:t>
            </a:r>
            <a:endParaRPr lang="en-US" sz="2187" dirty="0"/>
          </a:p>
        </p:txBody>
      </p:sp>
      <p:sp>
        <p:nvSpPr>
          <p:cNvPr id="21" name="Shape 14">
            <a:extLst>
              <a:ext uri="{FF2B5EF4-FFF2-40B4-BE49-F238E27FC236}">
                <a16:creationId xmlns:a16="http://schemas.microsoft.com/office/drawing/2014/main" id="{A9FBD7DC-1FA7-A0CD-7042-3B0ADC932E3B}"/>
              </a:ext>
            </a:extLst>
          </p:cNvPr>
          <p:cNvSpPr/>
          <p:nvPr/>
        </p:nvSpPr>
        <p:spPr>
          <a:xfrm>
            <a:off x="2926366" y="5200911"/>
            <a:ext cx="777597" cy="27742"/>
          </a:xfrm>
          <a:prstGeom prst="rect">
            <a:avLst/>
          </a:prstGeom>
          <a:solidFill>
            <a:srgbClr val="6EB9FC"/>
          </a:solidFill>
          <a:ln/>
        </p:spPr>
        <p:txBody>
          <a:bodyPr/>
          <a:lstStyle/>
          <a:p>
            <a:endParaRPr lang="en-GH"/>
          </a:p>
        </p:txBody>
      </p:sp>
      <p:sp>
        <p:nvSpPr>
          <p:cNvPr id="22" name="Shape 15">
            <a:extLst>
              <a:ext uri="{FF2B5EF4-FFF2-40B4-BE49-F238E27FC236}">
                <a16:creationId xmlns:a16="http://schemas.microsoft.com/office/drawing/2014/main" id="{04C41A52-A042-0BB0-9389-4A7F4A43256F}"/>
              </a:ext>
            </a:extLst>
          </p:cNvPr>
          <p:cNvSpPr/>
          <p:nvPr/>
        </p:nvSpPr>
        <p:spPr>
          <a:xfrm>
            <a:off x="2435543" y="4948590"/>
            <a:ext cx="499943" cy="499943"/>
          </a:xfrm>
          <a:prstGeom prst="roundRect">
            <a:avLst>
              <a:gd name="adj" fmla="val 13333"/>
            </a:avLst>
          </a:prstGeom>
          <a:solidFill>
            <a:srgbClr val="2F3343"/>
          </a:solidFill>
          <a:ln/>
        </p:spPr>
        <p:txBody>
          <a:bodyPr/>
          <a:lstStyle/>
          <a:p>
            <a:endParaRPr lang="en-GH"/>
          </a:p>
        </p:txBody>
      </p:sp>
      <p:sp>
        <p:nvSpPr>
          <p:cNvPr id="23" name="Text 16">
            <a:extLst>
              <a:ext uri="{FF2B5EF4-FFF2-40B4-BE49-F238E27FC236}">
                <a16:creationId xmlns:a16="http://schemas.microsoft.com/office/drawing/2014/main" id="{0C55D1FE-A8E6-5470-38FA-25A07B3D5057}"/>
              </a:ext>
            </a:extLst>
          </p:cNvPr>
          <p:cNvSpPr/>
          <p:nvPr/>
        </p:nvSpPr>
        <p:spPr>
          <a:xfrm>
            <a:off x="2604135" y="4990320"/>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rPr>
              <a:t>4</a:t>
            </a:r>
            <a:endParaRPr lang="en-US" sz="2624" dirty="0"/>
          </a:p>
        </p:txBody>
      </p:sp>
      <p:sp>
        <p:nvSpPr>
          <p:cNvPr id="24" name="Text 17">
            <a:extLst>
              <a:ext uri="{FF2B5EF4-FFF2-40B4-BE49-F238E27FC236}">
                <a16:creationId xmlns:a16="http://schemas.microsoft.com/office/drawing/2014/main" id="{A211CCC3-3153-8363-AE40-A5CB69F4C3C5}"/>
              </a:ext>
            </a:extLst>
          </p:cNvPr>
          <p:cNvSpPr/>
          <p:nvPr/>
        </p:nvSpPr>
        <p:spPr>
          <a:xfrm>
            <a:off x="3900838" y="5003305"/>
            <a:ext cx="4381316"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Total Employee Attrition number</a:t>
            </a:r>
            <a:endParaRPr lang="en-US" sz="2187" dirty="0"/>
          </a:p>
        </p:txBody>
      </p:sp>
      <p:sp>
        <p:nvSpPr>
          <p:cNvPr id="25" name="Shape 14">
            <a:extLst>
              <a:ext uri="{FF2B5EF4-FFF2-40B4-BE49-F238E27FC236}">
                <a16:creationId xmlns:a16="http://schemas.microsoft.com/office/drawing/2014/main" id="{AC020B2E-040A-CEFB-EABC-7D5C3227FFF2}"/>
              </a:ext>
            </a:extLst>
          </p:cNvPr>
          <p:cNvSpPr/>
          <p:nvPr/>
        </p:nvSpPr>
        <p:spPr>
          <a:xfrm>
            <a:off x="2957896" y="6199387"/>
            <a:ext cx="777597" cy="27742"/>
          </a:xfrm>
          <a:prstGeom prst="rect">
            <a:avLst/>
          </a:prstGeom>
          <a:solidFill>
            <a:srgbClr val="6EB9FC"/>
          </a:solidFill>
          <a:ln/>
        </p:spPr>
        <p:txBody>
          <a:bodyPr/>
          <a:lstStyle/>
          <a:p>
            <a:endParaRPr lang="en-GH"/>
          </a:p>
        </p:txBody>
      </p:sp>
      <p:sp>
        <p:nvSpPr>
          <p:cNvPr id="26" name="Shape 15">
            <a:extLst>
              <a:ext uri="{FF2B5EF4-FFF2-40B4-BE49-F238E27FC236}">
                <a16:creationId xmlns:a16="http://schemas.microsoft.com/office/drawing/2014/main" id="{D2D9F7A3-C253-DFC8-133E-0796848C0C0F}"/>
              </a:ext>
            </a:extLst>
          </p:cNvPr>
          <p:cNvSpPr/>
          <p:nvPr/>
        </p:nvSpPr>
        <p:spPr>
          <a:xfrm>
            <a:off x="2457953" y="5965295"/>
            <a:ext cx="499943" cy="499943"/>
          </a:xfrm>
          <a:prstGeom prst="roundRect">
            <a:avLst>
              <a:gd name="adj" fmla="val 13333"/>
            </a:avLst>
          </a:prstGeom>
          <a:solidFill>
            <a:srgbClr val="2F3343"/>
          </a:solidFill>
          <a:ln/>
        </p:spPr>
        <p:txBody>
          <a:bodyPr/>
          <a:lstStyle/>
          <a:p>
            <a:endParaRPr lang="en-GH"/>
          </a:p>
        </p:txBody>
      </p:sp>
      <p:sp>
        <p:nvSpPr>
          <p:cNvPr id="27" name="Text 16">
            <a:extLst>
              <a:ext uri="{FF2B5EF4-FFF2-40B4-BE49-F238E27FC236}">
                <a16:creationId xmlns:a16="http://schemas.microsoft.com/office/drawing/2014/main" id="{65AB5C22-FF05-35A2-61CF-73752E3C1A4B}"/>
              </a:ext>
            </a:extLst>
          </p:cNvPr>
          <p:cNvSpPr/>
          <p:nvPr/>
        </p:nvSpPr>
        <p:spPr>
          <a:xfrm>
            <a:off x="2626545" y="6007025"/>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5</a:t>
            </a:r>
            <a:endParaRPr lang="en-US" sz="2624" dirty="0"/>
          </a:p>
        </p:txBody>
      </p:sp>
      <p:sp>
        <p:nvSpPr>
          <p:cNvPr id="28" name="Text 17">
            <a:extLst>
              <a:ext uri="{FF2B5EF4-FFF2-40B4-BE49-F238E27FC236}">
                <a16:creationId xmlns:a16="http://schemas.microsoft.com/office/drawing/2014/main" id="{8FF25C4F-53E8-FB0A-9007-A26E135C8A30}"/>
              </a:ext>
            </a:extLst>
          </p:cNvPr>
          <p:cNvSpPr/>
          <p:nvPr/>
        </p:nvSpPr>
        <p:spPr>
          <a:xfrm>
            <a:off x="3911348" y="6001779"/>
            <a:ext cx="3540486"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rPr>
              <a:t>Rate of employee Attrition</a:t>
            </a:r>
            <a:endParaRPr lang="en-US" sz="2187"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GH"/>
          </a:p>
        </p:txBody>
      </p:sp>
      <p:sp>
        <p:nvSpPr>
          <p:cNvPr id="3" name="Shape 1"/>
          <p:cNvSpPr/>
          <p:nvPr/>
        </p:nvSpPr>
        <p:spPr>
          <a:xfrm>
            <a:off x="0" y="-10510"/>
            <a:ext cx="14630400" cy="8229600"/>
          </a:xfrm>
          <a:prstGeom prst="rect">
            <a:avLst/>
          </a:prstGeom>
          <a:solidFill>
            <a:srgbClr val="252833"/>
          </a:solidFill>
          <a:ln/>
        </p:spPr>
        <p:txBody>
          <a:bodyPr/>
          <a:lstStyle/>
          <a:p>
            <a:endParaRPr lang="en-GH" dirty="0"/>
          </a:p>
        </p:txBody>
      </p:sp>
      <p:sp>
        <p:nvSpPr>
          <p:cNvPr id="4" name="Text 2"/>
          <p:cNvSpPr/>
          <p:nvPr/>
        </p:nvSpPr>
        <p:spPr>
          <a:xfrm>
            <a:off x="2348389" y="656987"/>
            <a:ext cx="702564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Key Findings from the Data</a:t>
            </a:r>
            <a:endParaRPr lang="en-US" sz="4374" dirty="0"/>
          </a:p>
        </p:txBody>
      </p:sp>
      <p:sp>
        <p:nvSpPr>
          <p:cNvPr id="5" name="Shape 3"/>
          <p:cNvSpPr/>
          <p:nvPr/>
        </p:nvSpPr>
        <p:spPr>
          <a:xfrm>
            <a:off x="2667833" y="1795701"/>
            <a:ext cx="27742" cy="5776793"/>
          </a:xfrm>
          <a:prstGeom prst="rect">
            <a:avLst/>
          </a:prstGeom>
          <a:solidFill>
            <a:srgbClr val="6EB9FC"/>
          </a:solidFill>
          <a:ln/>
        </p:spPr>
        <p:txBody>
          <a:bodyPr/>
          <a:lstStyle/>
          <a:p>
            <a:endParaRPr lang="en-GH"/>
          </a:p>
        </p:txBody>
      </p:sp>
      <p:sp>
        <p:nvSpPr>
          <p:cNvPr id="6" name="Shape 4"/>
          <p:cNvSpPr/>
          <p:nvPr/>
        </p:nvSpPr>
        <p:spPr>
          <a:xfrm>
            <a:off x="2931616" y="2205335"/>
            <a:ext cx="777597" cy="27742"/>
          </a:xfrm>
          <a:prstGeom prst="rect">
            <a:avLst/>
          </a:prstGeom>
          <a:solidFill>
            <a:srgbClr val="6EB9FC"/>
          </a:solidFill>
          <a:ln/>
        </p:spPr>
        <p:txBody>
          <a:bodyPr/>
          <a:lstStyle/>
          <a:p>
            <a:endParaRPr lang="en-GH"/>
          </a:p>
        </p:txBody>
      </p:sp>
      <p:sp>
        <p:nvSpPr>
          <p:cNvPr id="7" name="Shape 5"/>
          <p:cNvSpPr/>
          <p:nvPr/>
        </p:nvSpPr>
        <p:spPr>
          <a:xfrm>
            <a:off x="2431673" y="1969294"/>
            <a:ext cx="499943" cy="499943"/>
          </a:xfrm>
          <a:prstGeom prst="roundRect">
            <a:avLst>
              <a:gd name="adj" fmla="val 13333"/>
            </a:avLst>
          </a:prstGeom>
          <a:solidFill>
            <a:srgbClr val="2F3343"/>
          </a:solidFill>
          <a:ln/>
        </p:spPr>
        <p:txBody>
          <a:bodyPr/>
          <a:lstStyle/>
          <a:p>
            <a:endParaRPr lang="en-GH"/>
          </a:p>
        </p:txBody>
      </p:sp>
      <p:sp>
        <p:nvSpPr>
          <p:cNvPr id="8" name="Text 6"/>
          <p:cNvSpPr/>
          <p:nvPr/>
        </p:nvSpPr>
        <p:spPr>
          <a:xfrm>
            <a:off x="2620625" y="2010966"/>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rPr>
              <a:t>6</a:t>
            </a:r>
            <a:endParaRPr lang="en-US" sz="2624" dirty="0"/>
          </a:p>
        </p:txBody>
      </p:sp>
      <p:sp>
        <p:nvSpPr>
          <p:cNvPr id="9" name="Text 7"/>
          <p:cNvSpPr/>
          <p:nvPr/>
        </p:nvSpPr>
        <p:spPr>
          <a:xfrm>
            <a:off x="3903702" y="2017871"/>
            <a:ext cx="3758339"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Total number of employees</a:t>
            </a:r>
            <a:endParaRPr lang="en-US" sz="2187" dirty="0"/>
          </a:p>
        </p:txBody>
      </p:sp>
      <p:sp>
        <p:nvSpPr>
          <p:cNvPr id="11" name="Shape 9"/>
          <p:cNvSpPr/>
          <p:nvPr/>
        </p:nvSpPr>
        <p:spPr>
          <a:xfrm>
            <a:off x="2910840" y="3203941"/>
            <a:ext cx="777597" cy="27742"/>
          </a:xfrm>
          <a:prstGeom prst="rect">
            <a:avLst/>
          </a:prstGeom>
          <a:solidFill>
            <a:srgbClr val="6EB9FC"/>
          </a:solidFill>
          <a:ln/>
        </p:spPr>
        <p:txBody>
          <a:bodyPr/>
          <a:lstStyle/>
          <a:p>
            <a:endParaRPr lang="en-GH"/>
          </a:p>
        </p:txBody>
      </p:sp>
      <p:sp>
        <p:nvSpPr>
          <p:cNvPr id="12" name="Shape 10"/>
          <p:cNvSpPr/>
          <p:nvPr/>
        </p:nvSpPr>
        <p:spPr>
          <a:xfrm>
            <a:off x="2445603" y="2960201"/>
            <a:ext cx="499943" cy="499943"/>
          </a:xfrm>
          <a:prstGeom prst="roundRect">
            <a:avLst>
              <a:gd name="adj" fmla="val 13333"/>
            </a:avLst>
          </a:prstGeom>
          <a:solidFill>
            <a:srgbClr val="2F3343"/>
          </a:solidFill>
          <a:ln/>
        </p:spPr>
        <p:txBody>
          <a:bodyPr/>
          <a:lstStyle/>
          <a:p>
            <a:endParaRPr lang="en-GH"/>
          </a:p>
        </p:txBody>
      </p:sp>
      <p:sp>
        <p:nvSpPr>
          <p:cNvPr id="13" name="Text 11"/>
          <p:cNvSpPr/>
          <p:nvPr/>
        </p:nvSpPr>
        <p:spPr>
          <a:xfrm>
            <a:off x="2607885" y="3001873"/>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rPr>
              <a:t>7</a:t>
            </a:r>
            <a:endParaRPr lang="en-US" sz="2624" dirty="0"/>
          </a:p>
        </p:txBody>
      </p:sp>
      <p:sp>
        <p:nvSpPr>
          <p:cNvPr id="14" name="Text 12"/>
          <p:cNvSpPr/>
          <p:nvPr/>
        </p:nvSpPr>
        <p:spPr>
          <a:xfrm>
            <a:off x="3911348" y="3044219"/>
            <a:ext cx="4696624"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Employees Attrition by Department</a:t>
            </a:r>
            <a:endParaRPr lang="en-US" sz="2187" dirty="0"/>
          </a:p>
        </p:txBody>
      </p:sp>
      <p:sp>
        <p:nvSpPr>
          <p:cNvPr id="16" name="Shape 14"/>
          <p:cNvSpPr/>
          <p:nvPr/>
        </p:nvSpPr>
        <p:spPr>
          <a:xfrm>
            <a:off x="2931616" y="4197175"/>
            <a:ext cx="777597" cy="27742"/>
          </a:xfrm>
          <a:prstGeom prst="rect">
            <a:avLst/>
          </a:prstGeom>
          <a:solidFill>
            <a:srgbClr val="6EB9FC"/>
          </a:solidFill>
          <a:ln/>
        </p:spPr>
        <p:txBody>
          <a:bodyPr/>
          <a:lstStyle/>
          <a:p>
            <a:endParaRPr lang="en-GH"/>
          </a:p>
        </p:txBody>
      </p:sp>
      <p:sp>
        <p:nvSpPr>
          <p:cNvPr id="17" name="Shape 15"/>
          <p:cNvSpPr/>
          <p:nvPr/>
        </p:nvSpPr>
        <p:spPr>
          <a:xfrm>
            <a:off x="2431673" y="3952575"/>
            <a:ext cx="499943" cy="499943"/>
          </a:xfrm>
          <a:prstGeom prst="roundRect">
            <a:avLst>
              <a:gd name="adj" fmla="val 13333"/>
            </a:avLst>
          </a:prstGeom>
          <a:solidFill>
            <a:srgbClr val="2F3343"/>
          </a:solidFill>
          <a:ln/>
        </p:spPr>
        <p:txBody>
          <a:bodyPr/>
          <a:lstStyle/>
          <a:p>
            <a:endParaRPr lang="en-GH"/>
          </a:p>
        </p:txBody>
      </p:sp>
      <p:sp>
        <p:nvSpPr>
          <p:cNvPr id="18" name="Text 16"/>
          <p:cNvSpPr/>
          <p:nvPr/>
        </p:nvSpPr>
        <p:spPr>
          <a:xfrm>
            <a:off x="2600265" y="3994305"/>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rPr>
              <a:t>8</a:t>
            </a:r>
            <a:endParaRPr lang="en-US" sz="2624" dirty="0"/>
          </a:p>
        </p:txBody>
      </p:sp>
      <p:sp>
        <p:nvSpPr>
          <p:cNvPr id="19" name="Text 17"/>
          <p:cNvSpPr/>
          <p:nvPr/>
        </p:nvSpPr>
        <p:spPr>
          <a:xfrm>
            <a:off x="3885068" y="3999569"/>
            <a:ext cx="4039732"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Employee Attrition by Gender</a:t>
            </a:r>
            <a:endParaRPr lang="en-US" sz="2187" dirty="0"/>
          </a:p>
        </p:txBody>
      </p:sp>
      <p:sp>
        <p:nvSpPr>
          <p:cNvPr id="21" name="Shape 14">
            <a:extLst>
              <a:ext uri="{FF2B5EF4-FFF2-40B4-BE49-F238E27FC236}">
                <a16:creationId xmlns:a16="http://schemas.microsoft.com/office/drawing/2014/main" id="{A9FBD7DC-1FA7-A0CD-7042-3B0ADC932E3B}"/>
              </a:ext>
            </a:extLst>
          </p:cNvPr>
          <p:cNvSpPr/>
          <p:nvPr/>
        </p:nvSpPr>
        <p:spPr>
          <a:xfrm>
            <a:off x="2926366" y="5200911"/>
            <a:ext cx="777597" cy="27742"/>
          </a:xfrm>
          <a:prstGeom prst="rect">
            <a:avLst/>
          </a:prstGeom>
          <a:solidFill>
            <a:srgbClr val="6EB9FC"/>
          </a:solidFill>
          <a:ln/>
        </p:spPr>
        <p:txBody>
          <a:bodyPr/>
          <a:lstStyle/>
          <a:p>
            <a:endParaRPr lang="en-GH"/>
          </a:p>
        </p:txBody>
      </p:sp>
      <p:sp>
        <p:nvSpPr>
          <p:cNvPr id="22" name="Shape 15">
            <a:extLst>
              <a:ext uri="{FF2B5EF4-FFF2-40B4-BE49-F238E27FC236}">
                <a16:creationId xmlns:a16="http://schemas.microsoft.com/office/drawing/2014/main" id="{04C41A52-A042-0BB0-9389-4A7F4A43256F}"/>
              </a:ext>
            </a:extLst>
          </p:cNvPr>
          <p:cNvSpPr/>
          <p:nvPr/>
        </p:nvSpPr>
        <p:spPr>
          <a:xfrm>
            <a:off x="2435543" y="4948590"/>
            <a:ext cx="499943" cy="499943"/>
          </a:xfrm>
          <a:prstGeom prst="roundRect">
            <a:avLst>
              <a:gd name="adj" fmla="val 13333"/>
            </a:avLst>
          </a:prstGeom>
          <a:solidFill>
            <a:srgbClr val="2F3343"/>
          </a:solidFill>
          <a:ln/>
        </p:spPr>
        <p:txBody>
          <a:bodyPr/>
          <a:lstStyle/>
          <a:p>
            <a:endParaRPr lang="en-GH"/>
          </a:p>
        </p:txBody>
      </p:sp>
      <p:sp>
        <p:nvSpPr>
          <p:cNvPr id="23" name="Text 16">
            <a:extLst>
              <a:ext uri="{FF2B5EF4-FFF2-40B4-BE49-F238E27FC236}">
                <a16:creationId xmlns:a16="http://schemas.microsoft.com/office/drawing/2014/main" id="{0C55D1FE-A8E6-5470-38FA-25A07B3D5057}"/>
              </a:ext>
            </a:extLst>
          </p:cNvPr>
          <p:cNvSpPr/>
          <p:nvPr/>
        </p:nvSpPr>
        <p:spPr>
          <a:xfrm>
            <a:off x="2604135" y="4990320"/>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rPr>
              <a:t>9</a:t>
            </a:r>
            <a:endParaRPr lang="en-US" sz="2624" dirty="0"/>
          </a:p>
        </p:txBody>
      </p:sp>
      <p:sp>
        <p:nvSpPr>
          <p:cNvPr id="24" name="Text 17">
            <a:extLst>
              <a:ext uri="{FF2B5EF4-FFF2-40B4-BE49-F238E27FC236}">
                <a16:creationId xmlns:a16="http://schemas.microsoft.com/office/drawing/2014/main" id="{A211CCC3-3153-8363-AE40-A5CB69F4C3C5}"/>
              </a:ext>
            </a:extLst>
          </p:cNvPr>
          <p:cNvSpPr/>
          <p:nvPr/>
        </p:nvSpPr>
        <p:spPr>
          <a:xfrm>
            <a:off x="3900838" y="5003305"/>
            <a:ext cx="578970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Total 5 positions with number of employees</a:t>
            </a:r>
            <a:endParaRPr lang="en-US" sz="2187" dirty="0"/>
          </a:p>
        </p:txBody>
      </p:sp>
      <p:sp>
        <p:nvSpPr>
          <p:cNvPr id="25" name="Shape 14">
            <a:extLst>
              <a:ext uri="{FF2B5EF4-FFF2-40B4-BE49-F238E27FC236}">
                <a16:creationId xmlns:a16="http://schemas.microsoft.com/office/drawing/2014/main" id="{AC020B2E-040A-CEFB-EABC-7D5C3227FFF2}"/>
              </a:ext>
            </a:extLst>
          </p:cNvPr>
          <p:cNvSpPr/>
          <p:nvPr/>
        </p:nvSpPr>
        <p:spPr>
          <a:xfrm>
            <a:off x="2957896" y="6199387"/>
            <a:ext cx="777597" cy="27742"/>
          </a:xfrm>
          <a:prstGeom prst="rect">
            <a:avLst/>
          </a:prstGeom>
          <a:solidFill>
            <a:srgbClr val="6EB9FC"/>
          </a:solidFill>
          <a:ln/>
        </p:spPr>
        <p:txBody>
          <a:bodyPr/>
          <a:lstStyle/>
          <a:p>
            <a:endParaRPr lang="en-GH"/>
          </a:p>
        </p:txBody>
      </p:sp>
      <p:sp>
        <p:nvSpPr>
          <p:cNvPr id="26" name="Shape 15">
            <a:extLst>
              <a:ext uri="{FF2B5EF4-FFF2-40B4-BE49-F238E27FC236}">
                <a16:creationId xmlns:a16="http://schemas.microsoft.com/office/drawing/2014/main" id="{D2D9F7A3-C253-DFC8-133E-0796848C0C0F}"/>
              </a:ext>
            </a:extLst>
          </p:cNvPr>
          <p:cNvSpPr/>
          <p:nvPr/>
        </p:nvSpPr>
        <p:spPr>
          <a:xfrm>
            <a:off x="2457953" y="5965295"/>
            <a:ext cx="499943" cy="499943"/>
          </a:xfrm>
          <a:prstGeom prst="roundRect">
            <a:avLst>
              <a:gd name="adj" fmla="val 13333"/>
            </a:avLst>
          </a:prstGeom>
          <a:solidFill>
            <a:srgbClr val="2F3343"/>
          </a:solidFill>
          <a:ln/>
        </p:spPr>
        <p:txBody>
          <a:bodyPr/>
          <a:lstStyle/>
          <a:p>
            <a:endParaRPr lang="en-GH"/>
          </a:p>
        </p:txBody>
      </p:sp>
      <p:sp>
        <p:nvSpPr>
          <p:cNvPr id="27" name="Text 16">
            <a:extLst>
              <a:ext uri="{FF2B5EF4-FFF2-40B4-BE49-F238E27FC236}">
                <a16:creationId xmlns:a16="http://schemas.microsoft.com/office/drawing/2014/main" id="{65AB5C22-FF05-35A2-61CF-73752E3C1A4B}"/>
              </a:ext>
            </a:extLst>
          </p:cNvPr>
          <p:cNvSpPr/>
          <p:nvPr/>
        </p:nvSpPr>
        <p:spPr>
          <a:xfrm>
            <a:off x="2626545" y="6007025"/>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rPr>
              <a:t>10</a:t>
            </a:r>
            <a:endParaRPr lang="en-US" sz="2624" dirty="0"/>
          </a:p>
        </p:txBody>
      </p:sp>
      <p:sp>
        <p:nvSpPr>
          <p:cNvPr id="28" name="Text 17">
            <a:extLst>
              <a:ext uri="{FF2B5EF4-FFF2-40B4-BE49-F238E27FC236}">
                <a16:creationId xmlns:a16="http://schemas.microsoft.com/office/drawing/2014/main" id="{8FF25C4F-53E8-FB0A-9007-A26E135C8A30}"/>
              </a:ext>
            </a:extLst>
          </p:cNvPr>
          <p:cNvSpPr/>
          <p:nvPr/>
        </p:nvSpPr>
        <p:spPr>
          <a:xfrm>
            <a:off x="3911348" y="6001779"/>
            <a:ext cx="4192128"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rPr>
              <a:t>Employee Job Satisfaction Rate</a:t>
            </a:r>
            <a:endParaRPr lang="en-US" sz="2187" dirty="0"/>
          </a:p>
        </p:txBody>
      </p:sp>
    </p:spTree>
    <p:extLst>
      <p:ext uri="{BB962C8B-B14F-4D97-AF65-F5344CB8AC3E}">
        <p14:creationId xmlns:p14="http://schemas.microsoft.com/office/powerpoint/2010/main" val="3538554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GH"/>
          </a:p>
        </p:txBody>
      </p:sp>
      <p:sp>
        <p:nvSpPr>
          <p:cNvPr id="3" name="Shape 1"/>
          <p:cNvSpPr/>
          <p:nvPr/>
        </p:nvSpPr>
        <p:spPr>
          <a:xfrm>
            <a:off x="0" y="0"/>
            <a:ext cx="14630400" cy="8229600"/>
          </a:xfrm>
          <a:prstGeom prst="rect">
            <a:avLst/>
          </a:prstGeom>
          <a:solidFill>
            <a:srgbClr val="252833"/>
          </a:solidFill>
          <a:ln/>
        </p:spPr>
        <p:txBody>
          <a:bodyPr/>
          <a:lstStyle/>
          <a:p>
            <a:endParaRPr lang="en-GH" dirty="0"/>
          </a:p>
        </p:txBody>
      </p:sp>
      <p:sp>
        <p:nvSpPr>
          <p:cNvPr id="18" name="Text 3">
            <a:extLst>
              <a:ext uri="{FF2B5EF4-FFF2-40B4-BE49-F238E27FC236}">
                <a16:creationId xmlns:a16="http://schemas.microsoft.com/office/drawing/2014/main" id="{690C91BB-6450-B24D-71E3-0F9A448CE78C}"/>
              </a:ext>
            </a:extLst>
          </p:cNvPr>
          <p:cNvSpPr/>
          <p:nvPr/>
        </p:nvSpPr>
        <p:spPr>
          <a:xfrm>
            <a:off x="2628733" y="2028630"/>
            <a:ext cx="9626329" cy="5360142"/>
          </a:xfrm>
          <a:prstGeom prst="rect">
            <a:avLst/>
          </a:prstGeom>
          <a:noFill/>
          <a:ln/>
        </p:spPr>
        <p:txBody>
          <a:bodyPr wrap="square" rtlCol="0" anchor="t"/>
          <a:lstStyle/>
          <a:p>
            <a:pPr marL="0" indent="0" algn="just">
              <a:lnSpc>
                <a:spcPct val="150000"/>
              </a:lnSpc>
              <a:buNone/>
            </a:pPr>
            <a:r>
              <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rPr>
              <a:t>Some challenges encountered includes:</a:t>
            </a:r>
          </a:p>
          <a:p>
            <a:pPr marL="457200" indent="-457200" algn="just">
              <a:lnSpc>
                <a:spcPct val="150000"/>
              </a:lnSpc>
              <a:buAutoNum type="arabicPeriod"/>
            </a:pPr>
            <a:r>
              <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rPr>
              <a:t>Data Quality: I had to ensure that the data being used was quality. I therefore had to do some data cleaning to remove all null values to avoid misleading visualization.</a:t>
            </a:r>
          </a:p>
          <a:p>
            <a:pPr marL="457200" indent="-457200" algn="just">
              <a:lnSpc>
                <a:spcPct val="150000"/>
              </a:lnSpc>
              <a:buAutoNum type="arabicPeriod"/>
            </a:pPr>
            <a:r>
              <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rPr>
              <a:t>Choosing the Right Visualization Type: Had to be very specific about the type of charts and graph to use to convey my message.</a:t>
            </a:r>
          </a:p>
          <a:p>
            <a:pPr marL="457200" indent="-457200" algn="just">
              <a:lnSpc>
                <a:spcPct val="150000"/>
              </a:lnSpc>
              <a:buAutoNum type="arabicPeriod"/>
            </a:pPr>
            <a:r>
              <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rPr>
              <a:t>Color Selection: Selecting colors for my charts and graphs were so challenging though I had backgrounds in color grading and how primary and secondary colors are achieved. Therefore, had to spend some extra time to select a color scheme that is easy to interpret and accessible to all users.</a:t>
            </a:r>
          </a:p>
          <a:p>
            <a:pPr algn="just">
              <a:lnSpc>
                <a:spcPct val="150000"/>
              </a:lnSpc>
            </a:pPr>
            <a:r>
              <a:rPr lang="en-US" sz="2000" dirty="0">
                <a:solidFill>
                  <a:srgbClr val="D6E5EF"/>
                </a:solidFill>
                <a:latin typeface="Times New Roman" panose="02020603050405020304" pitchFamily="18" charset="0"/>
                <a:ea typeface="Source Sans Pro" pitchFamily="34" charset="-122"/>
                <a:cs typeface="Times New Roman" panose="02020603050405020304" pitchFamily="18" charset="0"/>
              </a:rPr>
              <a:t>4. Accessibility: Making visualization accessible to all users, including those with disabilities was a challenge. Especially for screen readers and color-blind individuals.</a:t>
            </a:r>
          </a:p>
        </p:txBody>
      </p:sp>
      <p:sp>
        <p:nvSpPr>
          <p:cNvPr id="4" name="Text 2">
            <a:extLst>
              <a:ext uri="{FF2B5EF4-FFF2-40B4-BE49-F238E27FC236}">
                <a16:creationId xmlns:a16="http://schemas.microsoft.com/office/drawing/2014/main" id="{9F45FEC7-53A1-10BA-E542-7C9B85FD4F5D}"/>
              </a:ext>
            </a:extLst>
          </p:cNvPr>
          <p:cNvSpPr/>
          <p:nvPr/>
        </p:nvSpPr>
        <p:spPr>
          <a:xfrm>
            <a:off x="2369409" y="840615"/>
            <a:ext cx="702564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Challenges encountered</a:t>
            </a:r>
            <a:endParaRPr lang="en-US" sz="4374" dirty="0"/>
          </a:p>
        </p:txBody>
      </p:sp>
    </p:spTree>
    <p:extLst>
      <p:ext uri="{BB962C8B-B14F-4D97-AF65-F5344CB8AC3E}">
        <p14:creationId xmlns:p14="http://schemas.microsoft.com/office/powerpoint/2010/main" val="1779796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GH"/>
          </a:p>
        </p:txBody>
      </p:sp>
      <p:sp>
        <p:nvSpPr>
          <p:cNvPr id="3" name="Shape 1"/>
          <p:cNvSpPr/>
          <p:nvPr/>
        </p:nvSpPr>
        <p:spPr>
          <a:xfrm>
            <a:off x="0" y="0"/>
            <a:ext cx="14630400" cy="8229600"/>
          </a:xfrm>
          <a:prstGeom prst="rect">
            <a:avLst/>
          </a:prstGeom>
          <a:solidFill>
            <a:srgbClr val="252833"/>
          </a:solidFill>
          <a:ln/>
        </p:spPr>
        <p:txBody>
          <a:bodyPr/>
          <a:lstStyle/>
          <a:p>
            <a:endParaRPr lang="en-GH"/>
          </a:p>
        </p:txBody>
      </p:sp>
      <p:sp>
        <p:nvSpPr>
          <p:cNvPr id="4" name="Text 2"/>
          <p:cNvSpPr/>
          <p:nvPr/>
        </p:nvSpPr>
        <p:spPr>
          <a:xfrm>
            <a:off x="2348389" y="1456611"/>
            <a:ext cx="743712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The Visualization of the Data</a:t>
            </a:r>
            <a:endParaRPr lang="en-US" sz="4374" dirty="0"/>
          </a:p>
        </p:txBody>
      </p:sp>
      <p:sp>
        <p:nvSpPr>
          <p:cNvPr id="6" name="Text 3"/>
          <p:cNvSpPr/>
          <p:nvPr/>
        </p:nvSpPr>
        <p:spPr>
          <a:xfrm>
            <a:off x="2158383" y="5874556"/>
            <a:ext cx="300990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Interactive Dashboards</a:t>
            </a:r>
            <a:endParaRPr lang="en-US" sz="2187" dirty="0"/>
          </a:p>
        </p:txBody>
      </p:sp>
      <p:sp>
        <p:nvSpPr>
          <p:cNvPr id="7" name="Text 4"/>
          <p:cNvSpPr/>
          <p:nvPr/>
        </p:nvSpPr>
        <p:spPr>
          <a:xfrm>
            <a:off x="2146511" y="6337037"/>
            <a:ext cx="5679331" cy="966288"/>
          </a:xfrm>
          <a:prstGeom prst="rect">
            <a:avLst/>
          </a:prstGeom>
          <a:noFill/>
          <a:ln/>
        </p:spPr>
        <p:txBody>
          <a:bodyPr wrap="square" rtlCol="0" anchor="t"/>
          <a:lstStyle/>
          <a:p>
            <a:pPr marL="0" indent="0" algn="just">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Create dynamic visualizations that allow stakeholders to explore HR metrics and trends in real-time using Tableau.</a:t>
            </a:r>
            <a:endParaRPr lang="en-US" sz="1750" dirty="0"/>
          </a:p>
        </p:txBody>
      </p:sp>
      <p:pic>
        <p:nvPicPr>
          <p:cNvPr id="15" name="Picture 14">
            <a:extLst>
              <a:ext uri="{FF2B5EF4-FFF2-40B4-BE49-F238E27FC236}">
                <a16:creationId xmlns:a16="http://schemas.microsoft.com/office/drawing/2014/main" id="{03596293-2711-35D8-8ECD-56EA78AC3F02}"/>
              </a:ext>
            </a:extLst>
          </p:cNvPr>
          <p:cNvPicPr>
            <a:picLocks noChangeAspect="1"/>
          </p:cNvPicPr>
          <p:nvPr/>
        </p:nvPicPr>
        <p:blipFill>
          <a:blip r:embed="rId3"/>
          <a:stretch>
            <a:fillRect/>
          </a:stretch>
        </p:blipFill>
        <p:spPr>
          <a:xfrm>
            <a:off x="2247290" y="2653525"/>
            <a:ext cx="4986963" cy="3082254"/>
          </a:xfrm>
          <a:prstGeom prst="rect">
            <a:avLst/>
          </a:prstGeom>
        </p:spPr>
      </p:pic>
      <p:sp>
        <p:nvSpPr>
          <p:cNvPr id="9" name="Text 5"/>
          <p:cNvSpPr/>
          <p:nvPr/>
        </p:nvSpPr>
        <p:spPr>
          <a:xfrm>
            <a:off x="8157941" y="5891044"/>
            <a:ext cx="3038002" cy="559995"/>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Data Cleaning</a:t>
            </a:r>
            <a:endParaRPr lang="en-US" sz="2187" dirty="0"/>
          </a:p>
        </p:txBody>
      </p:sp>
      <p:sp>
        <p:nvSpPr>
          <p:cNvPr id="10" name="Text 6"/>
          <p:cNvSpPr/>
          <p:nvPr/>
        </p:nvSpPr>
        <p:spPr>
          <a:xfrm>
            <a:off x="8157940" y="6460402"/>
            <a:ext cx="5534309" cy="694373"/>
          </a:xfrm>
          <a:prstGeom prst="rect">
            <a:avLst/>
          </a:prstGeom>
          <a:noFill/>
          <a:ln/>
        </p:spPr>
        <p:txBody>
          <a:bodyPr wrap="squar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Cleaning data for accurate information for visualization.</a:t>
            </a:r>
          </a:p>
          <a:p>
            <a:pPr marL="0" indent="0" algn="l">
              <a:lnSpc>
                <a:spcPts val="2799"/>
              </a:lnSpc>
              <a:buNone/>
            </a:pPr>
            <a:r>
              <a:rPr lang="en-US" sz="1750" dirty="0">
                <a:solidFill>
                  <a:srgbClr val="D6E5EF"/>
                </a:solidFill>
                <a:latin typeface="Source Sans Pro" pitchFamily="34" charset="0"/>
                <a:ea typeface="Source Sans Pro" pitchFamily="34" charset="-122"/>
              </a:rPr>
              <a:t>I used Python in Anaconda .</a:t>
            </a:r>
            <a:endParaRPr lang="en-US" sz="1750" dirty="0"/>
          </a:p>
        </p:txBody>
      </p:sp>
      <p:pic>
        <p:nvPicPr>
          <p:cNvPr id="17" name="Picture 16">
            <a:extLst>
              <a:ext uri="{FF2B5EF4-FFF2-40B4-BE49-F238E27FC236}">
                <a16:creationId xmlns:a16="http://schemas.microsoft.com/office/drawing/2014/main" id="{60CB9232-AA93-07D2-1576-74FC9D483382}"/>
              </a:ext>
            </a:extLst>
          </p:cNvPr>
          <p:cNvPicPr>
            <a:picLocks noChangeAspect="1"/>
          </p:cNvPicPr>
          <p:nvPr/>
        </p:nvPicPr>
        <p:blipFill>
          <a:blip r:embed="rId4"/>
          <a:stretch>
            <a:fillRect/>
          </a:stretch>
        </p:blipFill>
        <p:spPr>
          <a:xfrm>
            <a:off x="8205440" y="2511024"/>
            <a:ext cx="4982348" cy="320755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19" name="Shape 1">
            <a:extLst>
              <a:ext uri="{FF2B5EF4-FFF2-40B4-BE49-F238E27FC236}">
                <a16:creationId xmlns:a16="http://schemas.microsoft.com/office/drawing/2014/main" id="{AF9ED60B-5F00-3096-CE79-468EDF860A97}"/>
              </a:ext>
            </a:extLst>
          </p:cNvPr>
          <p:cNvSpPr/>
          <p:nvPr/>
        </p:nvSpPr>
        <p:spPr>
          <a:xfrm>
            <a:off x="0" y="-6279"/>
            <a:ext cx="14630400" cy="8229600"/>
          </a:xfrm>
          <a:prstGeom prst="rect">
            <a:avLst/>
          </a:prstGeom>
          <a:solidFill>
            <a:srgbClr val="252833"/>
          </a:solidFill>
          <a:ln/>
        </p:spPr>
        <p:txBody>
          <a:bodyPr/>
          <a:lstStyle/>
          <a:p>
            <a:endParaRPr lang="en-GH" dirty="0"/>
          </a:p>
        </p:txBody>
      </p:sp>
      <p:sp>
        <p:nvSpPr>
          <p:cNvPr id="2" name="Shape 0"/>
          <p:cNvSpPr/>
          <p:nvPr/>
        </p:nvSpPr>
        <p:spPr>
          <a:xfrm>
            <a:off x="0" y="0"/>
            <a:ext cx="14630400" cy="8229600"/>
          </a:xfrm>
          <a:prstGeom prst="rect">
            <a:avLst/>
          </a:prstGeom>
          <a:solidFill>
            <a:srgbClr val="181A24"/>
          </a:solidFill>
          <a:ln/>
        </p:spPr>
        <p:txBody>
          <a:bodyPr/>
          <a:lstStyle/>
          <a:p>
            <a:endParaRPr lang="en-GH"/>
          </a:p>
        </p:txBody>
      </p:sp>
      <p:pic>
        <p:nvPicPr>
          <p:cNvPr id="4" name="Image 0" descr="preencoded.png"/>
          <p:cNvPicPr>
            <a:picLocks noChangeAspect="1"/>
          </p:cNvPicPr>
          <p:nvPr/>
        </p:nvPicPr>
        <p:blipFill>
          <a:blip r:embed="rId3"/>
          <a:stretch>
            <a:fillRect/>
          </a:stretch>
        </p:blipFill>
        <p:spPr>
          <a:xfrm>
            <a:off x="51547" y="-48501"/>
            <a:ext cx="14630400" cy="8229600"/>
          </a:xfrm>
          <a:prstGeom prst="rect">
            <a:avLst/>
          </a:prstGeom>
        </p:spPr>
      </p:pic>
      <p:sp>
        <p:nvSpPr>
          <p:cNvPr id="16" name="Text 13"/>
          <p:cNvSpPr/>
          <p:nvPr/>
        </p:nvSpPr>
        <p:spPr>
          <a:xfrm>
            <a:off x="9277231" y="3545681"/>
            <a:ext cx="182880" cy="416481"/>
          </a:xfrm>
          <a:prstGeom prst="rect">
            <a:avLst/>
          </a:prstGeom>
          <a:noFill/>
          <a:ln/>
        </p:spPr>
        <p:txBody>
          <a:bodyPr wrap="none" rtlCol="0" anchor="t"/>
          <a:lstStyle/>
          <a:p>
            <a:pPr marL="0" indent="0" algn="ctr">
              <a:lnSpc>
                <a:spcPts val="3281"/>
              </a:lnSpc>
              <a:buNone/>
            </a:pPr>
            <a:endParaRPr lang="en-US" sz="2624" dirty="0"/>
          </a:p>
        </p:txBody>
      </p:sp>
      <p:sp>
        <p:nvSpPr>
          <p:cNvPr id="3" name="Shape 1"/>
          <p:cNvSpPr/>
          <p:nvPr/>
        </p:nvSpPr>
        <p:spPr>
          <a:xfrm>
            <a:off x="-39673" y="-48501"/>
            <a:ext cx="14721619" cy="8314043"/>
          </a:xfrm>
          <a:prstGeom prst="rect">
            <a:avLst/>
          </a:prstGeom>
          <a:solidFill>
            <a:srgbClr val="252833"/>
          </a:solidFill>
          <a:ln/>
        </p:spPr>
        <p:txBody>
          <a:bodyPr/>
          <a:lstStyle/>
          <a:p>
            <a:endParaRPr lang="en-GH"/>
          </a:p>
        </p:txBody>
      </p:sp>
      <p:sp>
        <p:nvSpPr>
          <p:cNvPr id="6" name="Text 3"/>
          <p:cNvSpPr/>
          <p:nvPr/>
        </p:nvSpPr>
        <p:spPr>
          <a:xfrm>
            <a:off x="2590128" y="1769172"/>
            <a:ext cx="980157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Analytics Tools and Techniques Used</a:t>
            </a:r>
            <a:endParaRPr lang="en-US" sz="4374" dirty="0"/>
          </a:p>
        </p:txBody>
      </p:sp>
      <p:sp>
        <p:nvSpPr>
          <p:cNvPr id="7" name="Shape 4"/>
          <p:cNvSpPr/>
          <p:nvPr/>
        </p:nvSpPr>
        <p:spPr>
          <a:xfrm>
            <a:off x="1626275" y="3528671"/>
            <a:ext cx="499943" cy="499943"/>
          </a:xfrm>
          <a:prstGeom prst="roundRect">
            <a:avLst>
              <a:gd name="adj" fmla="val 13333"/>
            </a:avLst>
          </a:prstGeom>
          <a:solidFill>
            <a:srgbClr val="2F3343"/>
          </a:solidFill>
          <a:ln/>
        </p:spPr>
        <p:txBody>
          <a:bodyPr/>
          <a:lstStyle/>
          <a:p>
            <a:endParaRPr lang="en-GH"/>
          </a:p>
        </p:txBody>
      </p:sp>
      <p:sp>
        <p:nvSpPr>
          <p:cNvPr id="8" name="Text 5"/>
          <p:cNvSpPr/>
          <p:nvPr/>
        </p:nvSpPr>
        <p:spPr>
          <a:xfrm>
            <a:off x="1815227" y="3570343"/>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9" name="Text 6"/>
          <p:cNvSpPr/>
          <p:nvPr/>
        </p:nvSpPr>
        <p:spPr>
          <a:xfrm>
            <a:off x="2348389" y="3496942"/>
            <a:ext cx="2392680" cy="569357"/>
          </a:xfrm>
          <a:prstGeom prst="rect">
            <a:avLst/>
          </a:prstGeom>
          <a:noFill/>
          <a:ln/>
        </p:spPr>
        <p:txBody>
          <a:bodyPr wrap="none" rtlCol="0" anchor="t"/>
          <a:lstStyle/>
          <a:p>
            <a:pPr marL="0" indent="0" algn="ctr">
              <a:lnSpc>
                <a:spcPts val="2734"/>
              </a:lnSpc>
              <a:buNone/>
            </a:pPr>
            <a:r>
              <a:rPr lang="en-US" sz="2187" dirty="0">
                <a:solidFill>
                  <a:srgbClr val="6EB9FC"/>
                </a:solidFill>
                <a:latin typeface="Lora" pitchFamily="34" charset="0"/>
                <a:ea typeface="Lora" pitchFamily="34" charset="-122"/>
                <a:cs typeface="Lora" pitchFamily="34" charset="-120"/>
              </a:rPr>
              <a:t>Removal of null </a:t>
            </a:r>
          </a:p>
          <a:p>
            <a:pPr marL="0" indent="0">
              <a:lnSpc>
                <a:spcPts val="2734"/>
              </a:lnSpc>
              <a:buNone/>
            </a:pPr>
            <a:r>
              <a:rPr lang="en-US" sz="2187" dirty="0">
                <a:solidFill>
                  <a:srgbClr val="6EB9FC"/>
                </a:solidFill>
                <a:latin typeface="Lora" pitchFamily="34" charset="0"/>
                <a:ea typeface="Lora" pitchFamily="34" charset="-122"/>
                <a:cs typeface="Lora" pitchFamily="34" charset="-120"/>
              </a:rPr>
              <a:t> variables</a:t>
            </a:r>
            <a:endParaRPr lang="en-US" sz="2187" dirty="0"/>
          </a:p>
        </p:txBody>
      </p:sp>
      <p:sp>
        <p:nvSpPr>
          <p:cNvPr id="10" name="Text 7"/>
          <p:cNvSpPr/>
          <p:nvPr/>
        </p:nvSpPr>
        <p:spPr>
          <a:xfrm>
            <a:off x="2319574" y="4257378"/>
            <a:ext cx="4842987" cy="1742124"/>
          </a:xfrm>
          <a:prstGeom prst="rect">
            <a:avLst/>
          </a:prstGeom>
          <a:noFill/>
          <a:ln/>
        </p:spPr>
        <p:txBody>
          <a:bodyPr wrap="square" rtlCol="0" anchor="t"/>
          <a:lstStyle/>
          <a:p>
            <a:pPr marL="0" indent="0">
              <a:lnSpc>
                <a:spcPct val="150000"/>
              </a:lnSpc>
              <a:buNone/>
            </a:pPr>
            <a:r>
              <a:rPr lang="en-US" sz="2400" dirty="0">
                <a:solidFill>
                  <a:srgbClr val="D6E5EF"/>
                </a:solidFill>
                <a:latin typeface="Times New Roman" panose="02020603050405020304" pitchFamily="18" charset="0"/>
                <a:ea typeface="Source Sans Pro" pitchFamily="34" charset="-122"/>
                <a:cs typeface="Times New Roman" panose="02020603050405020304" pitchFamily="18" charset="0"/>
              </a:rPr>
              <a:t>I did my data cleaning with Jupyter Notebook and python.</a:t>
            </a:r>
            <a:endParaRPr lang="en-US" sz="2400" dirty="0">
              <a:latin typeface="Times New Roman" panose="02020603050405020304" pitchFamily="18" charset="0"/>
              <a:cs typeface="Times New Roman" panose="02020603050405020304" pitchFamily="18" charset="0"/>
            </a:endParaRPr>
          </a:p>
        </p:txBody>
      </p:sp>
      <p:sp>
        <p:nvSpPr>
          <p:cNvPr id="11" name="Shape 8"/>
          <p:cNvSpPr/>
          <p:nvPr/>
        </p:nvSpPr>
        <p:spPr>
          <a:xfrm>
            <a:off x="7418294" y="3496942"/>
            <a:ext cx="499943" cy="499943"/>
          </a:xfrm>
          <a:prstGeom prst="roundRect">
            <a:avLst>
              <a:gd name="adj" fmla="val 13333"/>
            </a:avLst>
          </a:prstGeom>
          <a:solidFill>
            <a:srgbClr val="2F3343"/>
          </a:solidFill>
          <a:ln/>
        </p:spPr>
        <p:txBody>
          <a:bodyPr/>
          <a:lstStyle/>
          <a:p>
            <a:endParaRPr lang="en-GH"/>
          </a:p>
        </p:txBody>
      </p:sp>
      <p:sp>
        <p:nvSpPr>
          <p:cNvPr id="12" name="Text 9"/>
          <p:cNvSpPr/>
          <p:nvPr/>
        </p:nvSpPr>
        <p:spPr>
          <a:xfrm>
            <a:off x="7580576" y="3517594"/>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3" name="Text 10"/>
          <p:cNvSpPr/>
          <p:nvPr/>
        </p:nvSpPr>
        <p:spPr>
          <a:xfrm>
            <a:off x="8140408" y="3573261"/>
            <a:ext cx="232410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Data Visualization</a:t>
            </a:r>
            <a:endParaRPr lang="en-US" sz="2187" dirty="0"/>
          </a:p>
        </p:txBody>
      </p:sp>
      <p:sp>
        <p:nvSpPr>
          <p:cNvPr id="14" name="Text 11"/>
          <p:cNvSpPr/>
          <p:nvPr/>
        </p:nvSpPr>
        <p:spPr>
          <a:xfrm>
            <a:off x="8140408" y="4114800"/>
            <a:ext cx="4955484" cy="1777008"/>
          </a:xfrm>
          <a:prstGeom prst="rect">
            <a:avLst/>
          </a:prstGeom>
          <a:noFill/>
          <a:ln/>
        </p:spPr>
        <p:txBody>
          <a:bodyPr wrap="square" rtlCol="0" anchor="t"/>
          <a:lstStyle/>
          <a:p>
            <a:pPr marL="0" indent="0" algn="just">
              <a:lnSpc>
                <a:spcPct val="150000"/>
              </a:lnSpc>
              <a:buNone/>
            </a:pPr>
            <a:r>
              <a:rPr lang="en-US" sz="2400" dirty="0">
                <a:solidFill>
                  <a:srgbClr val="D6E5EF"/>
                </a:solidFill>
                <a:latin typeface="Times New Roman" panose="02020603050405020304" pitchFamily="18" charset="0"/>
                <a:ea typeface="Source Sans Pro" pitchFamily="34" charset="-122"/>
                <a:cs typeface="Times New Roman" panose="02020603050405020304" pitchFamily="18" charset="0"/>
              </a:rPr>
              <a:t>I used Tableau to create my sheets and Visualization Dashboard.</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6C8446A5-B40B-6BCB-8575-2EFF053E5655}"/>
              </a:ext>
            </a:extLst>
          </p:cNvPr>
          <p:cNvSpPr/>
          <p:nvPr/>
        </p:nvSpPr>
        <p:spPr>
          <a:xfrm>
            <a:off x="0" y="-1"/>
            <a:ext cx="14630400" cy="8229600"/>
          </a:xfrm>
          <a:prstGeom prst="rect">
            <a:avLst/>
          </a:prstGeom>
          <a:solidFill>
            <a:srgbClr val="252833"/>
          </a:solidFill>
          <a:ln/>
        </p:spPr>
        <p:txBody>
          <a:bodyPr/>
          <a:lstStyle/>
          <a:p>
            <a:endParaRPr lang="en-GH" dirty="0"/>
          </a:p>
        </p:txBody>
      </p:sp>
      <p:pic>
        <p:nvPicPr>
          <p:cNvPr id="9" name="Picture 8">
            <a:extLst>
              <a:ext uri="{FF2B5EF4-FFF2-40B4-BE49-F238E27FC236}">
                <a16:creationId xmlns:a16="http://schemas.microsoft.com/office/drawing/2014/main" id="{CC7D60C0-64B8-9DF1-A046-C97AA09D75A7}"/>
              </a:ext>
            </a:extLst>
          </p:cNvPr>
          <p:cNvPicPr>
            <a:picLocks noChangeAspect="1"/>
          </p:cNvPicPr>
          <p:nvPr/>
        </p:nvPicPr>
        <p:blipFill>
          <a:blip r:embed="rId2"/>
          <a:stretch>
            <a:fillRect/>
          </a:stretch>
        </p:blipFill>
        <p:spPr>
          <a:xfrm>
            <a:off x="10500179" y="3184978"/>
            <a:ext cx="3429250" cy="1859643"/>
          </a:xfrm>
          <a:prstGeom prst="rect">
            <a:avLst/>
          </a:prstGeom>
        </p:spPr>
      </p:pic>
      <p:sp>
        <p:nvSpPr>
          <p:cNvPr id="3" name="Text 3">
            <a:extLst>
              <a:ext uri="{FF2B5EF4-FFF2-40B4-BE49-F238E27FC236}">
                <a16:creationId xmlns:a16="http://schemas.microsoft.com/office/drawing/2014/main" id="{1989A602-1DC1-FF4A-9A59-E7ECFAEA1BE3}"/>
              </a:ext>
            </a:extLst>
          </p:cNvPr>
          <p:cNvSpPr/>
          <p:nvPr/>
        </p:nvSpPr>
        <p:spPr>
          <a:xfrm>
            <a:off x="1020650" y="3184978"/>
            <a:ext cx="9405611" cy="1219066"/>
          </a:xfrm>
          <a:prstGeom prst="rect">
            <a:avLst/>
          </a:prstGeom>
          <a:noFill/>
          <a:ln/>
        </p:spPr>
        <p:txBody>
          <a:bodyPr wrap="square" rtlCol="0" anchor="t"/>
          <a:lstStyle/>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My dataset had a total of 310 Employees</a:t>
            </a:r>
          </a:p>
        </p:txBody>
      </p:sp>
      <p:sp>
        <p:nvSpPr>
          <p:cNvPr id="4" name="Text 2">
            <a:extLst>
              <a:ext uri="{FF2B5EF4-FFF2-40B4-BE49-F238E27FC236}">
                <a16:creationId xmlns:a16="http://schemas.microsoft.com/office/drawing/2014/main" id="{9AD6D3DE-44C6-5056-F2D6-821D04E4D09A}"/>
              </a:ext>
            </a:extLst>
          </p:cNvPr>
          <p:cNvSpPr/>
          <p:nvPr/>
        </p:nvSpPr>
        <p:spPr>
          <a:xfrm>
            <a:off x="1020650" y="2091346"/>
            <a:ext cx="4696978"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Employee Count</a:t>
            </a:r>
            <a:endParaRPr lang="en-US" sz="4374" dirty="0"/>
          </a:p>
        </p:txBody>
      </p:sp>
    </p:spTree>
    <p:extLst>
      <p:ext uri="{BB962C8B-B14F-4D97-AF65-F5344CB8AC3E}">
        <p14:creationId xmlns:p14="http://schemas.microsoft.com/office/powerpoint/2010/main" val="3533952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6C8446A5-B40B-6BCB-8575-2EFF053E5655}"/>
              </a:ext>
            </a:extLst>
          </p:cNvPr>
          <p:cNvSpPr/>
          <p:nvPr/>
        </p:nvSpPr>
        <p:spPr>
          <a:xfrm>
            <a:off x="0" y="-10886"/>
            <a:ext cx="14630400" cy="8229600"/>
          </a:xfrm>
          <a:prstGeom prst="rect">
            <a:avLst/>
          </a:prstGeom>
          <a:solidFill>
            <a:srgbClr val="252833"/>
          </a:solidFill>
          <a:ln/>
        </p:spPr>
        <p:txBody>
          <a:bodyPr/>
          <a:lstStyle/>
          <a:p>
            <a:endParaRPr lang="en-GH"/>
          </a:p>
        </p:txBody>
      </p:sp>
      <p:pic>
        <p:nvPicPr>
          <p:cNvPr id="3" name="Picture 2">
            <a:extLst>
              <a:ext uri="{FF2B5EF4-FFF2-40B4-BE49-F238E27FC236}">
                <a16:creationId xmlns:a16="http://schemas.microsoft.com/office/drawing/2014/main" id="{BA825476-AD02-138A-5459-DAE900BBA875}"/>
              </a:ext>
            </a:extLst>
          </p:cNvPr>
          <p:cNvPicPr>
            <a:picLocks noChangeAspect="1"/>
          </p:cNvPicPr>
          <p:nvPr/>
        </p:nvPicPr>
        <p:blipFill>
          <a:blip r:embed="rId2"/>
          <a:stretch>
            <a:fillRect/>
          </a:stretch>
        </p:blipFill>
        <p:spPr>
          <a:xfrm>
            <a:off x="10760669" y="3158671"/>
            <a:ext cx="3471950" cy="1890486"/>
          </a:xfrm>
          <a:prstGeom prst="rect">
            <a:avLst/>
          </a:prstGeom>
        </p:spPr>
      </p:pic>
      <p:sp>
        <p:nvSpPr>
          <p:cNvPr id="4" name="Text 3">
            <a:extLst>
              <a:ext uri="{FF2B5EF4-FFF2-40B4-BE49-F238E27FC236}">
                <a16:creationId xmlns:a16="http://schemas.microsoft.com/office/drawing/2014/main" id="{4E8D8296-FC9B-53BC-5E9A-2E8464FE15F7}"/>
              </a:ext>
            </a:extLst>
          </p:cNvPr>
          <p:cNvSpPr/>
          <p:nvPr/>
        </p:nvSpPr>
        <p:spPr>
          <a:xfrm>
            <a:off x="1014822" y="3122880"/>
            <a:ext cx="9405611" cy="3370201"/>
          </a:xfrm>
          <a:prstGeom prst="rect">
            <a:avLst/>
          </a:prstGeom>
          <a:noFill/>
          <a:ln/>
        </p:spPr>
        <p:txBody>
          <a:bodyPr wrap="square" rtlCol="0" anchor="t"/>
          <a:lstStyle/>
          <a:p>
            <a:pPr marL="0" indent="0" algn="just">
              <a:lnSpc>
                <a:spcPct val="150000"/>
              </a:lnSpc>
              <a:buNone/>
            </a:pPr>
            <a:r>
              <a:rPr lang="en-US" sz="3600" dirty="0">
                <a:solidFill>
                  <a:srgbClr val="D6E5EF"/>
                </a:solidFill>
                <a:latin typeface="Times New Roman" panose="02020603050405020304" pitchFamily="18" charset="0"/>
                <a:ea typeface="Source Sans Pro" pitchFamily="34" charset="-122"/>
                <a:cs typeface="Times New Roman" panose="02020603050405020304" pitchFamily="18" charset="0"/>
              </a:rPr>
              <a:t>After carefully analyzing the dataset by subtracting the total number of employees from the total number of attrition  I had 206 total active employees. </a:t>
            </a:r>
          </a:p>
        </p:txBody>
      </p:sp>
      <p:sp>
        <p:nvSpPr>
          <p:cNvPr id="5" name="Text 2">
            <a:extLst>
              <a:ext uri="{FF2B5EF4-FFF2-40B4-BE49-F238E27FC236}">
                <a16:creationId xmlns:a16="http://schemas.microsoft.com/office/drawing/2014/main" id="{D73697DA-D4AC-FB05-9C7E-DDECE70CA393}"/>
              </a:ext>
            </a:extLst>
          </p:cNvPr>
          <p:cNvSpPr/>
          <p:nvPr/>
        </p:nvSpPr>
        <p:spPr>
          <a:xfrm>
            <a:off x="1020650" y="2091346"/>
            <a:ext cx="4696978"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Active Employee</a:t>
            </a:r>
            <a:endParaRPr lang="en-US" sz="4374" dirty="0"/>
          </a:p>
        </p:txBody>
      </p:sp>
    </p:spTree>
    <p:extLst>
      <p:ext uri="{BB962C8B-B14F-4D97-AF65-F5344CB8AC3E}">
        <p14:creationId xmlns:p14="http://schemas.microsoft.com/office/powerpoint/2010/main" val="35469168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685</TotalTime>
  <Words>707</Words>
  <Application>Microsoft Macintosh PowerPoint</Application>
  <PresentationFormat>Custom</PresentationFormat>
  <Paragraphs>95</Paragraphs>
  <Slides>19</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Lora</vt:lpstr>
      <vt:lpstr>Source Sans Pro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Justice Abban</cp:lastModifiedBy>
  <cp:revision>21</cp:revision>
  <dcterms:created xsi:type="dcterms:W3CDTF">2023-10-19T21:29:21Z</dcterms:created>
  <dcterms:modified xsi:type="dcterms:W3CDTF">2023-11-21T11:12:12Z</dcterms:modified>
</cp:coreProperties>
</file>